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4493" r:id="rId1"/>
  </p:sldMasterIdLst>
  <p:notesMasterIdLst>
    <p:notesMasterId r:id="rId272"/>
  </p:notesMasterIdLst>
  <p:handoutMasterIdLst>
    <p:handoutMasterId r:id="rId273"/>
  </p:handoutMasterIdLst>
  <p:sldIdLst>
    <p:sldId id="333" r:id="rId2"/>
    <p:sldId id="334" r:id="rId3"/>
    <p:sldId id="700" r:id="rId4"/>
    <p:sldId id="484" r:id="rId5"/>
    <p:sldId id="881" r:id="rId6"/>
    <p:sldId id="460" r:id="rId7"/>
    <p:sldId id="401" r:id="rId8"/>
    <p:sldId id="705" r:id="rId9"/>
    <p:sldId id="701" r:id="rId10"/>
    <p:sldId id="702" r:id="rId11"/>
    <p:sldId id="703" r:id="rId12"/>
    <p:sldId id="704" r:id="rId13"/>
    <p:sldId id="487" r:id="rId14"/>
    <p:sldId id="490" r:id="rId15"/>
    <p:sldId id="491" r:id="rId16"/>
    <p:sldId id="492" r:id="rId17"/>
    <p:sldId id="493" r:id="rId18"/>
    <p:sldId id="912" r:id="rId19"/>
    <p:sldId id="461" r:id="rId20"/>
    <p:sldId id="412" r:id="rId21"/>
    <p:sldId id="495" r:id="rId22"/>
    <p:sldId id="707" r:id="rId23"/>
    <p:sldId id="706" r:id="rId24"/>
    <p:sldId id="708" r:id="rId25"/>
    <p:sldId id="444" r:id="rId26"/>
    <p:sldId id="911" r:id="rId27"/>
    <p:sldId id="506" r:id="rId28"/>
    <p:sldId id="882" r:id="rId29"/>
    <p:sldId id="511" r:id="rId30"/>
    <p:sldId id="509" r:id="rId31"/>
    <p:sldId id="712" r:id="rId32"/>
    <p:sldId id="711" r:id="rId33"/>
    <p:sldId id="870" r:id="rId34"/>
    <p:sldId id="713" r:id="rId35"/>
    <p:sldId id="515" r:id="rId36"/>
    <p:sldId id="516" r:id="rId37"/>
    <p:sldId id="517" r:id="rId38"/>
    <p:sldId id="710" r:id="rId39"/>
    <p:sldId id="520" r:id="rId40"/>
    <p:sldId id="518" r:id="rId41"/>
    <p:sldId id="519" r:id="rId42"/>
    <p:sldId id="883" r:id="rId43"/>
    <p:sldId id="715" r:id="rId44"/>
    <p:sldId id="716" r:id="rId45"/>
    <p:sldId id="717" r:id="rId46"/>
    <p:sldId id="726" r:id="rId47"/>
    <p:sldId id="718" r:id="rId48"/>
    <p:sldId id="719" r:id="rId49"/>
    <p:sldId id="720" r:id="rId50"/>
    <p:sldId id="721" r:id="rId51"/>
    <p:sldId id="724" r:id="rId52"/>
    <p:sldId id="722" r:id="rId53"/>
    <p:sldId id="723" r:id="rId54"/>
    <p:sldId id="884" r:id="rId55"/>
    <p:sldId id="546" r:id="rId56"/>
    <p:sldId id="523" r:id="rId57"/>
    <p:sldId id="725" r:id="rId58"/>
    <p:sldId id="525" r:id="rId59"/>
    <p:sldId id="727" r:id="rId60"/>
    <p:sldId id="526" r:id="rId61"/>
    <p:sldId id="530" r:id="rId62"/>
    <p:sldId id="528" r:id="rId63"/>
    <p:sldId id="686" r:id="rId64"/>
    <p:sldId id="885" r:id="rId65"/>
    <p:sldId id="745" r:id="rId66"/>
    <p:sldId id="547" r:id="rId67"/>
    <p:sldId id="728" r:id="rId68"/>
    <p:sldId id="730" r:id="rId69"/>
    <p:sldId id="732" r:id="rId70"/>
    <p:sldId id="733" r:id="rId71"/>
    <p:sldId id="738" r:id="rId72"/>
    <p:sldId id="740" r:id="rId73"/>
    <p:sldId id="736" r:id="rId74"/>
    <p:sldId id="737" r:id="rId75"/>
    <p:sldId id="741" r:id="rId76"/>
    <p:sldId id="742" r:id="rId77"/>
    <p:sldId id="921" r:id="rId78"/>
    <p:sldId id="734" r:id="rId79"/>
    <p:sldId id="735" r:id="rId80"/>
    <p:sldId id="886" r:id="rId81"/>
    <p:sldId id="747" r:id="rId82"/>
    <p:sldId id="743" r:id="rId83"/>
    <p:sldId id="744" r:id="rId84"/>
    <p:sldId id="748" r:id="rId85"/>
    <p:sldId id="917" r:id="rId86"/>
    <p:sldId id="537" r:id="rId87"/>
    <p:sldId id="532" r:id="rId88"/>
    <p:sldId id="538" r:id="rId89"/>
    <p:sldId id="750" r:id="rId90"/>
    <p:sldId id="749" r:id="rId91"/>
    <p:sldId id="536" r:id="rId92"/>
    <p:sldId id="752" r:id="rId93"/>
    <p:sldId id="534" r:id="rId94"/>
    <p:sldId id="871" r:id="rId95"/>
    <p:sldId id="887" r:id="rId96"/>
    <p:sldId id="753" r:id="rId97"/>
    <p:sldId id="552" r:id="rId98"/>
    <p:sldId id="550" r:id="rId99"/>
    <p:sldId id="548" r:id="rId100"/>
    <p:sldId id="554" r:id="rId101"/>
    <p:sldId id="549" r:id="rId102"/>
    <p:sldId id="888" r:id="rId103"/>
    <p:sldId id="754" r:id="rId104"/>
    <p:sldId id="810" r:id="rId105"/>
    <p:sldId id="811" r:id="rId106"/>
    <p:sldId id="812" r:id="rId107"/>
    <p:sldId id="755" r:id="rId108"/>
    <p:sldId id="756" r:id="rId109"/>
    <p:sldId id="889" r:id="rId110"/>
    <p:sldId id="760" r:id="rId111"/>
    <p:sldId id="758" r:id="rId112"/>
    <p:sldId id="759" r:id="rId113"/>
    <p:sldId id="543" r:id="rId114"/>
    <p:sldId id="762" r:id="rId115"/>
    <p:sldId id="761" r:id="rId116"/>
    <p:sldId id="913" r:id="rId117"/>
    <p:sldId id="890" r:id="rId118"/>
    <p:sldId id="765" r:id="rId119"/>
    <p:sldId id="544" r:id="rId120"/>
    <p:sldId id="763" r:id="rId121"/>
    <p:sldId id="764" r:id="rId122"/>
    <p:sldId id="766" r:id="rId123"/>
    <p:sldId id="914" r:id="rId124"/>
    <p:sldId id="836" r:id="rId125"/>
    <p:sldId id="815" r:id="rId126"/>
    <p:sldId id="757" r:id="rId127"/>
    <p:sldId id="880" r:id="rId128"/>
    <p:sldId id="918" r:id="rId129"/>
    <p:sldId id="767" r:id="rId130"/>
    <p:sldId id="915" r:id="rId131"/>
    <p:sldId id="837" r:id="rId132"/>
    <p:sldId id="816" r:id="rId133"/>
    <p:sldId id="770" r:id="rId134"/>
    <p:sldId id="769" r:id="rId135"/>
    <p:sldId id="771" r:id="rId136"/>
    <p:sldId id="806" r:id="rId137"/>
    <p:sldId id="807" r:id="rId138"/>
    <p:sldId id="803" r:id="rId139"/>
    <p:sldId id="916" r:id="rId140"/>
    <p:sldId id="805" r:id="rId141"/>
    <p:sldId id="772" r:id="rId142"/>
    <p:sldId id="817" r:id="rId143"/>
    <p:sldId id="773" r:id="rId144"/>
    <p:sldId id="808" r:id="rId145"/>
    <p:sldId id="564" r:id="rId146"/>
    <p:sldId id="774" r:id="rId147"/>
    <p:sldId id="877" r:id="rId148"/>
    <p:sldId id="874" r:id="rId149"/>
    <p:sldId id="875" r:id="rId150"/>
    <p:sldId id="876" r:id="rId151"/>
    <p:sldId id="878" r:id="rId152"/>
    <p:sldId id="879" r:id="rId153"/>
    <p:sldId id="809" r:id="rId154"/>
    <p:sldId id="891" r:id="rId155"/>
    <p:sldId id="818" r:id="rId156"/>
    <p:sldId id="819" r:id="rId157"/>
    <p:sldId id="820" r:id="rId158"/>
    <p:sldId id="821" r:id="rId159"/>
    <p:sldId id="822" r:id="rId160"/>
    <p:sldId id="823" r:id="rId161"/>
    <p:sldId id="892" r:id="rId162"/>
    <p:sldId id="825" r:id="rId163"/>
    <p:sldId id="861" r:id="rId164"/>
    <p:sldId id="862" r:id="rId165"/>
    <p:sldId id="828" r:id="rId166"/>
    <p:sldId id="838" r:id="rId167"/>
    <p:sldId id="832" r:id="rId168"/>
    <p:sldId id="833" r:id="rId169"/>
    <p:sldId id="573" r:id="rId170"/>
    <p:sldId id="574" r:id="rId171"/>
    <p:sldId id="576" r:id="rId172"/>
    <p:sldId id="577" r:id="rId173"/>
    <p:sldId id="581" r:id="rId174"/>
    <p:sldId id="845" r:id="rId175"/>
    <p:sldId id="814" r:id="rId176"/>
    <p:sldId id="893" r:id="rId177"/>
    <p:sldId id="839" r:id="rId178"/>
    <p:sldId id="842" r:id="rId179"/>
    <p:sldId id="843" r:id="rId180"/>
    <p:sldId id="844" r:id="rId181"/>
    <p:sldId id="894" r:id="rId182"/>
    <p:sldId id="468" r:id="rId183"/>
    <p:sldId id="776" r:id="rId184"/>
    <p:sldId id="777" r:id="rId185"/>
    <p:sldId id="798" r:id="rId186"/>
    <p:sldId id="780" r:id="rId187"/>
    <p:sldId id="779" r:id="rId188"/>
    <p:sldId id="778" r:id="rId189"/>
    <p:sldId id="781" r:id="rId190"/>
    <p:sldId id="782" r:id="rId191"/>
    <p:sldId id="783" r:id="rId192"/>
    <p:sldId id="784" r:id="rId193"/>
    <p:sldId id="785" r:id="rId194"/>
    <p:sldId id="786" r:id="rId195"/>
    <p:sldId id="789" r:id="rId196"/>
    <p:sldId id="787" r:id="rId197"/>
    <p:sldId id="788" r:id="rId198"/>
    <p:sldId id="919" r:id="rId199"/>
    <p:sldId id="796" r:id="rId200"/>
    <p:sldId id="799" r:id="rId201"/>
    <p:sldId id="568" r:id="rId202"/>
    <p:sldId id="920" r:id="rId203"/>
    <p:sldId id="795" r:id="rId204"/>
    <p:sldId id="794" r:id="rId205"/>
    <p:sldId id="793" r:id="rId206"/>
    <p:sldId id="797" r:id="rId207"/>
    <p:sldId id="800" r:id="rId208"/>
    <p:sldId id="801" r:id="rId209"/>
    <p:sldId id="802" r:id="rId210"/>
    <p:sldId id="571" r:id="rId211"/>
    <p:sldId id="846" r:id="rId212"/>
    <p:sldId id="895" r:id="rId213"/>
    <p:sldId id="847" r:id="rId214"/>
    <p:sldId id="848" r:id="rId215"/>
    <p:sldId id="851" r:id="rId216"/>
    <p:sldId id="849" r:id="rId217"/>
    <p:sldId id="850" r:id="rId218"/>
    <p:sldId id="613" r:id="rId219"/>
    <p:sldId id="852" r:id="rId220"/>
    <p:sldId id="853" r:id="rId221"/>
    <p:sldId id="854" r:id="rId222"/>
    <p:sldId id="640" r:id="rId223"/>
    <p:sldId id="896" r:id="rId224"/>
    <p:sldId id="857" r:id="rId225"/>
    <p:sldId id="858" r:id="rId226"/>
    <p:sldId id="652" r:id="rId227"/>
    <p:sldId id="897" r:id="rId228"/>
    <p:sldId id="898" r:id="rId229"/>
    <p:sldId id="675" r:id="rId230"/>
    <p:sldId id="873" r:id="rId231"/>
    <p:sldId id="680" r:id="rId232"/>
    <p:sldId id="676" r:id="rId233"/>
    <p:sldId id="693" r:id="rId234"/>
    <p:sldId id="678" r:id="rId235"/>
    <p:sldId id="899" r:id="rId236"/>
    <p:sldId id="855" r:id="rId237"/>
    <p:sldId id="856" r:id="rId238"/>
    <p:sldId id="900" r:id="rId239"/>
    <p:sldId id="660" r:id="rId240"/>
    <p:sldId id="657" r:id="rId241"/>
    <p:sldId id="860" r:id="rId242"/>
    <p:sldId id="659" r:id="rId243"/>
    <p:sldId id="658" r:id="rId244"/>
    <p:sldId id="901" r:id="rId245"/>
    <p:sldId id="661" r:id="rId246"/>
    <p:sldId id="663" r:id="rId247"/>
    <p:sldId id="664" r:id="rId248"/>
    <p:sldId id="666" r:id="rId249"/>
    <p:sldId id="902" r:id="rId250"/>
    <p:sldId id="669" r:id="rId251"/>
    <p:sldId id="670" r:id="rId252"/>
    <p:sldId id="673" r:id="rId253"/>
    <p:sldId id="671" r:id="rId254"/>
    <p:sldId id="903" r:id="rId255"/>
    <p:sldId id="869" r:id="rId256"/>
    <p:sldId id="682" r:id="rId257"/>
    <p:sldId id="683" r:id="rId258"/>
    <p:sldId id="868" r:id="rId259"/>
    <p:sldId id="867" r:id="rId260"/>
    <p:sldId id="904" r:id="rId261"/>
    <p:sldId id="865" r:id="rId262"/>
    <p:sldId id="866" r:id="rId263"/>
    <p:sldId id="684" r:id="rId264"/>
    <p:sldId id="863" r:id="rId265"/>
    <p:sldId id="905" r:id="rId266"/>
    <p:sldId id="908" r:id="rId267"/>
    <p:sldId id="909" r:id="rId268"/>
    <p:sldId id="910" r:id="rId269"/>
    <p:sldId id="906" r:id="rId270"/>
    <p:sldId id="907" r:id="rId271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9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3024">
          <p15:clr>
            <a:srgbClr val="A4A3A4"/>
          </p15:clr>
        </p15:guide>
        <p15:guide id="4" pos="230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2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202F"/>
    <a:srgbClr val="0000FF"/>
    <a:srgbClr val="2DA2BF"/>
    <a:srgbClr val="F9D1D3"/>
    <a:srgbClr val="FFDE80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914" autoAdjust="0"/>
    <p:restoredTop sz="95226" autoAdjust="0"/>
  </p:normalViewPr>
  <p:slideViewPr>
    <p:cSldViewPr>
      <p:cViewPr varScale="1">
        <p:scale>
          <a:sx n="103" d="100"/>
          <a:sy n="103" d="100"/>
        </p:scale>
        <p:origin x="138" y="246"/>
      </p:cViewPr>
      <p:guideLst>
        <p:guide orient="horz" pos="1296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0" d="100"/>
        <a:sy n="60" d="100"/>
      </p:scale>
      <p:origin x="0" y="-25254"/>
    </p:cViewPr>
  </p:sorterViewPr>
  <p:notesViewPr>
    <p:cSldViewPr>
      <p:cViewPr varScale="1">
        <p:scale>
          <a:sx n="53" d="100"/>
          <a:sy n="53" d="100"/>
        </p:scale>
        <p:origin x="2112" y="84"/>
      </p:cViewPr>
      <p:guideLst>
        <p:guide orient="horz" pos="2880"/>
        <p:guide pos="2160"/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268" Type="http://schemas.openxmlformats.org/officeDocument/2006/relationships/slide" Target="slides/slide267.xml"/><Relationship Id="rId32" Type="http://schemas.openxmlformats.org/officeDocument/2006/relationships/slide" Target="slides/slide31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181" Type="http://schemas.openxmlformats.org/officeDocument/2006/relationships/slide" Target="slides/slide180.xml"/><Relationship Id="rId237" Type="http://schemas.openxmlformats.org/officeDocument/2006/relationships/slide" Target="slides/slide236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269" Type="http://schemas.openxmlformats.org/officeDocument/2006/relationships/slide" Target="slides/slide268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71" Type="http://schemas.openxmlformats.org/officeDocument/2006/relationships/slide" Target="slides/slide270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72" Type="http://schemas.openxmlformats.org/officeDocument/2006/relationships/notesMaster" Target="notesMasters/notesMaster1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handoutMaster" Target="handoutMasters/handoutMaster1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commentAuthors" Target="commentAuthor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presProps" Target="presProps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viewProps" Target="viewProps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277" Type="http://schemas.openxmlformats.org/officeDocument/2006/relationships/theme" Target="theme/theme1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tableStyles" Target="tableStyles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16" Type="http://schemas.openxmlformats.org/officeDocument/2006/relationships/slide" Target="slides/slide21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FC9FE0-5D06-4E5C-99F1-EB03F9C5E7AD}" type="slidenum">
              <a:rPr lang="en-US" smtClean="0">
                <a:cs typeface="Calibri" panose="020F0502020204030204" pitchFamily="34" charset="0"/>
              </a:rPr>
              <a:t>‹#›</a:t>
            </a:fld>
            <a:endParaRPr lang="en-US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104686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cs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cs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cs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15931631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171450" indent="-171450" algn="l" rtl="0" eaLnBrk="0" fontAlgn="base" hangingPunct="0">
      <a:spcBef>
        <a:spcPct val="30000"/>
      </a:spcBef>
      <a:spcAft>
        <a:spcPct val="0"/>
      </a:spcAft>
      <a:buClr>
        <a:srgbClr val="C00000"/>
      </a:buClr>
      <a:buFont typeface="Calibri" panose="020F0502020204030204" pitchFamily="34" charset="0"/>
      <a:buChar char="●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95288" indent="-171450" algn="l" rtl="0" eaLnBrk="0" fontAlgn="base" hangingPunct="0">
      <a:spcBef>
        <a:spcPct val="30000"/>
      </a:spcBef>
      <a:spcAft>
        <a:spcPct val="0"/>
      </a:spcAft>
      <a:buClr>
        <a:srgbClr val="008000"/>
      </a:buClr>
      <a:buSzPct val="70000"/>
      <a:buFont typeface="Wingdings" panose="05000000000000000000" pitchFamily="2" charset="2"/>
      <a:buChar char="n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628650" indent="-171450" algn="l" rtl="0" eaLnBrk="0" fontAlgn="base" hangingPunct="0">
      <a:spcBef>
        <a:spcPct val="30000"/>
      </a:spcBef>
      <a:spcAft>
        <a:spcPct val="0"/>
      </a:spcAft>
      <a:buClr>
        <a:schemeClr val="tx2"/>
      </a:buClr>
      <a:buSzPct val="70000"/>
      <a:buFont typeface="Wingdings" panose="05000000000000000000" pitchFamily="2" charset="2"/>
      <a:buChar char="®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854075" indent="-173038" algn="l" rtl="0" eaLnBrk="0" fontAlgn="base" hangingPunct="0">
      <a:spcBef>
        <a:spcPct val="30000"/>
      </a:spcBef>
      <a:spcAft>
        <a:spcPct val="0"/>
      </a:spcAft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8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1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3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4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8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2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5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9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2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3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4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7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9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0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1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2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5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6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7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8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0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1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2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3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7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9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2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endParaRPr lang="en-US" altLang="en-US" b="1" dirty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C00000"/>
              </a:buClr>
              <a:buFont typeface="Calibri" panose="020F0502020204030204" pitchFamily="34" charset="0"/>
              <a:buChar char="●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5372" indent="-302066">
              <a:spcBef>
                <a:spcPct val="30000"/>
              </a:spcBef>
              <a:buClr>
                <a:srgbClr val="008000"/>
              </a:buClr>
              <a:buSzPct val="70000"/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8265" indent="-241653">
              <a:spcBef>
                <a:spcPct val="3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®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1571" indent="-241653">
              <a:spcBef>
                <a:spcPct val="30000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4878" indent="-241653">
              <a:spcBef>
                <a:spcPct val="30000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CC9D9A7-6A52-4E98-B917-621243E450E8}" type="slidenum">
              <a:rPr lang="en-US" altLang="en-US" smtClean="0"/>
              <a:pPr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en-US" alt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731402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04850" y="922338"/>
            <a:ext cx="5905500" cy="33226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31147" y="4567237"/>
            <a:ext cx="5057987" cy="368879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marL="223838" lvl="1" indent="0" eaLnBrk="1" hangingPunct="1">
              <a:spcBef>
                <a:spcPct val="0"/>
              </a:spcBef>
              <a:buNone/>
            </a:pPr>
            <a:endParaRPr lang="en-US" alt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23555570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171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34799517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172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08998807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itchFamily="34" charset="0"/>
              <a:buNone/>
            </a:pPr>
            <a:endParaRPr lang="en-US" sz="16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AC0631-5CCB-4E03-ABA8-3BD1C9E8C2C2}" type="slidenum">
              <a:rPr lang="en-US" altLang="en-US" smtClean="0"/>
              <a:pPr>
                <a:defRPr/>
              </a:pPr>
              <a:t>173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02449588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endParaRPr lang="en-US" altLang="en-US" b="1" dirty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C00000"/>
              </a:buClr>
              <a:buFont typeface="Calibri" panose="020F0502020204030204" pitchFamily="34" charset="0"/>
              <a:buChar char="●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5372" indent="-302066">
              <a:spcBef>
                <a:spcPct val="30000"/>
              </a:spcBef>
              <a:buClr>
                <a:srgbClr val="008000"/>
              </a:buClr>
              <a:buSzPct val="70000"/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8265" indent="-241653">
              <a:spcBef>
                <a:spcPct val="3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®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1571" indent="-241653">
              <a:spcBef>
                <a:spcPct val="30000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4878" indent="-241653">
              <a:spcBef>
                <a:spcPct val="30000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CC9D9A7-6A52-4E98-B917-621243E450E8}" type="slidenum">
              <a:rPr lang="en-US" altLang="en-US" smtClean="0"/>
              <a:pPr>
                <a:spcBef>
                  <a:spcPct val="0"/>
                </a:spcBef>
                <a:buClrTx/>
                <a:buFontTx/>
                <a:buNone/>
              </a:pPr>
              <a:t>175</a:t>
            </a:fld>
            <a:endParaRPr lang="en-US" alt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75723672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182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02449289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11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Tx/>
              <a:buNone/>
            </a:pPr>
            <a:endParaRPr lang="en-US" altLang="en-US" dirty="0">
              <a:cs typeface="Arial" panose="020B0604020202020204" pitchFamily="34" charset="0"/>
            </a:endParaRPr>
          </a:p>
        </p:txBody>
      </p:sp>
      <p:sp>
        <p:nvSpPr>
          <p:cNvPr id="861188" name="Header Placeholder 3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71730853-CBE0-4883-B77C-9BBF941C03C2}" type="datetime1">
              <a:rPr lang="en-US" smtClean="0"/>
              <a:pPr>
                <a:defRPr/>
              </a:pPr>
              <a:t>11/23/2020</a:t>
            </a:fld>
            <a:endParaRPr lang="en-US" dirty="0"/>
          </a:p>
        </p:txBody>
      </p:sp>
      <p:sp>
        <p:nvSpPr>
          <p:cNvPr id="861190" name="Slide Number Placeholder 3"/>
          <p:cNvSpPr txBox="1">
            <a:spLocks noGrp="1"/>
          </p:cNvSpPr>
          <p:nvPr/>
        </p:nvSpPr>
        <p:spPr bwMode="auto">
          <a:xfrm>
            <a:off x="3940175" y="8842375"/>
            <a:ext cx="30130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878" tIns="46939" rIns="93878" bIns="4693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BE0E0EC-B35B-4373-9C97-31611B586A38}" type="slidenum">
              <a:rPr lang="en-US" altLang="en-US">
                <a:latin typeface="Verdana" panose="020B0604030504040204" pitchFamily="34" charset="0"/>
              </a:rPr>
              <a:pPr algn="r" eaLnBrk="1" hangingPunct="1">
                <a:spcBef>
                  <a:spcPct val="0"/>
                </a:spcBef>
              </a:pPr>
              <a:t>183</a:t>
            </a:fld>
            <a:endParaRPr lang="en-US" altLang="en-US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824940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32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cs typeface="Arial" panose="020B0604020202020204" pitchFamily="34" charset="0"/>
            </a:endParaRPr>
          </a:p>
        </p:txBody>
      </p:sp>
      <p:sp>
        <p:nvSpPr>
          <p:cNvPr id="863236" name="Header Placeholder 3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91153F8F-ADA4-426E-A6B8-AC30B0F141D5}" type="datetime1">
              <a:rPr lang="en-US" smtClean="0"/>
              <a:pPr>
                <a:defRPr/>
              </a:pPr>
              <a:t>11/23/2020</a:t>
            </a:fld>
            <a:endParaRPr lang="en-US" dirty="0"/>
          </a:p>
        </p:txBody>
      </p:sp>
      <p:sp>
        <p:nvSpPr>
          <p:cNvPr id="863238" name="Slide Number Placeholder 3"/>
          <p:cNvSpPr txBox="1">
            <a:spLocks noGrp="1"/>
          </p:cNvSpPr>
          <p:nvPr/>
        </p:nvSpPr>
        <p:spPr bwMode="auto">
          <a:xfrm>
            <a:off x="3940175" y="8842375"/>
            <a:ext cx="30130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878" tIns="46939" rIns="93878" bIns="4693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998A282-0A5E-43EB-ABFB-6ADEEAB9F3B5}" type="slidenum">
              <a:rPr lang="en-US" altLang="en-US">
                <a:latin typeface="Verdana" panose="020B0604030504040204" pitchFamily="34" charset="0"/>
              </a:rPr>
              <a:pPr algn="r" eaLnBrk="1" hangingPunct="1">
                <a:spcBef>
                  <a:spcPct val="0"/>
                </a:spcBef>
              </a:pPr>
              <a:t>184</a:t>
            </a:fld>
            <a:endParaRPr lang="en-US" altLang="en-US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560673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32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cs typeface="Arial" panose="020B0604020202020204" pitchFamily="34" charset="0"/>
            </a:endParaRPr>
          </a:p>
        </p:txBody>
      </p:sp>
      <p:sp>
        <p:nvSpPr>
          <p:cNvPr id="863236" name="Header Placeholder 3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91153F8F-ADA4-426E-A6B8-AC30B0F141D5}" type="datetime1">
              <a:rPr lang="en-US" smtClean="0"/>
              <a:pPr>
                <a:defRPr/>
              </a:pPr>
              <a:t>11/23/2020</a:t>
            </a:fld>
            <a:endParaRPr lang="en-US" dirty="0"/>
          </a:p>
        </p:txBody>
      </p:sp>
      <p:sp>
        <p:nvSpPr>
          <p:cNvPr id="863238" name="Slide Number Placeholder 3"/>
          <p:cNvSpPr txBox="1">
            <a:spLocks noGrp="1"/>
          </p:cNvSpPr>
          <p:nvPr/>
        </p:nvSpPr>
        <p:spPr bwMode="auto">
          <a:xfrm>
            <a:off x="3940175" y="8842375"/>
            <a:ext cx="30130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878" tIns="46939" rIns="93878" bIns="4693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998A282-0A5E-43EB-ABFB-6ADEEAB9F3B5}" type="slidenum">
              <a:rPr lang="en-US" altLang="en-US">
                <a:latin typeface="Verdana" panose="020B0604030504040204" pitchFamily="34" charset="0"/>
              </a:rPr>
              <a:pPr algn="r" eaLnBrk="1" hangingPunct="1">
                <a:spcBef>
                  <a:spcPct val="0"/>
                </a:spcBef>
              </a:pPr>
              <a:t>185</a:t>
            </a:fld>
            <a:endParaRPr lang="en-US" altLang="en-US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67863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186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32673558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187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572558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04850" y="922338"/>
            <a:ext cx="5905500" cy="33226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31147" y="4567237"/>
            <a:ext cx="5057987" cy="368879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endParaRPr lang="en-US" altLang="en-US" b="1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62819552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2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52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865284" name="Header Placeholder 3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932DBC9E-88AF-4C7A-B991-F499B1BBBC04}" type="datetime1">
              <a:rPr lang="en-US" smtClean="0"/>
              <a:pPr>
                <a:defRPr/>
              </a:pPr>
              <a:t>11/23/2020</a:t>
            </a:fld>
            <a:endParaRPr lang="en-US" dirty="0"/>
          </a:p>
        </p:txBody>
      </p:sp>
      <p:sp>
        <p:nvSpPr>
          <p:cNvPr id="865286" name="Slide Number Placeholder 3"/>
          <p:cNvSpPr txBox="1">
            <a:spLocks noGrp="1"/>
          </p:cNvSpPr>
          <p:nvPr/>
        </p:nvSpPr>
        <p:spPr bwMode="auto">
          <a:xfrm>
            <a:off x="3940175" y="8842375"/>
            <a:ext cx="30130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878" tIns="46939" rIns="93878" bIns="4693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E306D91-0284-4BD7-AE1F-73AE5C0E6718}" type="slidenum">
              <a:rPr lang="en-US" altLang="en-US">
                <a:latin typeface="Verdana" panose="020B0604030504040204" pitchFamily="34" charset="0"/>
              </a:rPr>
              <a:pPr algn="r" eaLnBrk="1" hangingPunct="1">
                <a:spcBef>
                  <a:spcPct val="0"/>
                </a:spcBef>
              </a:pPr>
              <a:t>188</a:t>
            </a:fld>
            <a:endParaRPr lang="en-US" altLang="en-US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092281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330" name="Header Placeholder 1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6" name="Date Placeholder 2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A4A07170-88AB-4A79-9FBF-2DB67051E1C6}" type="datetime1">
              <a:rPr lang="en-US" smtClean="0"/>
              <a:pPr>
                <a:defRPr/>
              </a:pPr>
              <a:t>11/23/2020</a:t>
            </a:fld>
            <a:endParaRPr lang="en-US" dirty="0"/>
          </a:p>
        </p:txBody>
      </p:sp>
      <p:sp>
        <p:nvSpPr>
          <p:cNvPr id="867332" name="Rectangle 7"/>
          <p:cNvSpPr txBox="1">
            <a:spLocks noGrp="1" noChangeArrowheads="1"/>
          </p:cNvSpPr>
          <p:nvPr/>
        </p:nvSpPr>
        <p:spPr bwMode="auto">
          <a:xfrm>
            <a:off x="3940175" y="8842375"/>
            <a:ext cx="30130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878" tIns="46939" rIns="93878" bIns="4693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857BD38-D1CF-4881-A377-3831E51FDD48}" type="slidenum">
              <a:rPr lang="en-US" altLang="en-US"/>
              <a:pPr algn="r" eaLnBrk="1" hangingPunct="1">
                <a:spcBef>
                  <a:spcPct val="0"/>
                </a:spcBef>
              </a:pPr>
              <a:t>189</a:t>
            </a:fld>
            <a:endParaRPr lang="en-US" altLang="en-US"/>
          </a:p>
        </p:txBody>
      </p:sp>
      <p:sp>
        <p:nvSpPr>
          <p:cNvPr id="8673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74650" y="696913"/>
            <a:ext cx="6207125" cy="34925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733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83186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378" name="Header Placeholder 1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6" name="Date Placeholder 2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F07FD87D-8659-4DC1-BC59-ABE97A134003}" type="datetime1">
              <a:rPr lang="en-US" smtClean="0"/>
              <a:pPr>
                <a:defRPr/>
              </a:pPr>
              <a:t>11/23/2020</a:t>
            </a:fld>
            <a:endParaRPr lang="en-US" dirty="0"/>
          </a:p>
        </p:txBody>
      </p:sp>
      <p:sp>
        <p:nvSpPr>
          <p:cNvPr id="869380" name="Rectangle 7"/>
          <p:cNvSpPr txBox="1">
            <a:spLocks noGrp="1" noChangeArrowheads="1"/>
          </p:cNvSpPr>
          <p:nvPr/>
        </p:nvSpPr>
        <p:spPr bwMode="auto">
          <a:xfrm>
            <a:off x="3940175" y="8842375"/>
            <a:ext cx="30130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878" tIns="46939" rIns="93878" bIns="4693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891ED37-E720-48DA-BE87-8E3163A34787}" type="slidenum">
              <a:rPr lang="en-US" altLang="en-US"/>
              <a:pPr algn="r" eaLnBrk="1" hangingPunct="1">
                <a:spcBef>
                  <a:spcPct val="0"/>
                </a:spcBef>
              </a:pPr>
              <a:t>190</a:t>
            </a:fld>
            <a:endParaRPr lang="en-US" altLang="en-US"/>
          </a:p>
        </p:txBody>
      </p:sp>
      <p:sp>
        <p:nvSpPr>
          <p:cNvPr id="8693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74650" y="696913"/>
            <a:ext cx="6207125" cy="34925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938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buFont typeface="Arial" pitchFamily="34" charset="0"/>
              <a:buNone/>
            </a:pPr>
            <a:endParaRPr lang="en-US" altLang="en-US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313089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14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871428" name="Header Placeholder 3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DEFD24E9-FD7C-4A65-A7AF-68671A87CF4B}" type="datetime1">
              <a:rPr lang="en-US" smtClean="0"/>
              <a:pPr>
                <a:defRPr/>
              </a:pPr>
              <a:t>11/23/2020</a:t>
            </a:fld>
            <a:endParaRPr lang="en-US" dirty="0"/>
          </a:p>
        </p:txBody>
      </p:sp>
      <p:sp>
        <p:nvSpPr>
          <p:cNvPr id="871430" name="Slide Number Placeholder 3"/>
          <p:cNvSpPr txBox="1">
            <a:spLocks noGrp="1"/>
          </p:cNvSpPr>
          <p:nvPr/>
        </p:nvSpPr>
        <p:spPr bwMode="auto">
          <a:xfrm>
            <a:off x="3940175" y="8842375"/>
            <a:ext cx="30130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878" tIns="46939" rIns="93878" bIns="4693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12956FB-6CD5-4745-8930-4FC88046F139}" type="slidenum">
              <a:rPr lang="en-US" altLang="en-US">
                <a:latin typeface="Verdana" panose="020B0604030504040204" pitchFamily="34" charset="0"/>
              </a:rPr>
              <a:pPr algn="r" eaLnBrk="1" hangingPunct="1">
                <a:spcBef>
                  <a:spcPct val="0"/>
                </a:spcBef>
              </a:pPr>
              <a:t>191</a:t>
            </a:fld>
            <a:endParaRPr lang="en-US" altLang="en-US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105950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666" name="Header Placeholder 1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6" name="Date Placeholder 2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23C09C13-B051-40EA-AC70-FD3DB0366B84}" type="datetime1">
              <a:rPr lang="en-US" smtClean="0"/>
              <a:pPr>
                <a:defRPr/>
              </a:pPr>
              <a:t>11/23/2020</a:t>
            </a:fld>
            <a:endParaRPr lang="en-US" dirty="0"/>
          </a:p>
        </p:txBody>
      </p:sp>
      <p:sp>
        <p:nvSpPr>
          <p:cNvPr id="881668" name="Rectangle 7"/>
          <p:cNvSpPr txBox="1">
            <a:spLocks noGrp="1" noChangeArrowheads="1"/>
          </p:cNvSpPr>
          <p:nvPr/>
        </p:nvSpPr>
        <p:spPr bwMode="auto">
          <a:xfrm>
            <a:off x="3940175" y="8842375"/>
            <a:ext cx="30130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878" tIns="46939" rIns="93878" bIns="4693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809400F-BB00-4525-85A2-65BD5EB4D8CF}" type="slidenum">
              <a:rPr lang="en-US" altLang="en-US"/>
              <a:pPr algn="r" eaLnBrk="1" hangingPunct="1">
                <a:spcBef>
                  <a:spcPct val="0"/>
                </a:spcBef>
              </a:pPr>
              <a:t>192</a:t>
            </a:fld>
            <a:endParaRPr lang="en-US" altLang="en-US"/>
          </a:p>
        </p:txBody>
      </p:sp>
      <p:sp>
        <p:nvSpPr>
          <p:cNvPr id="8816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74650" y="696913"/>
            <a:ext cx="6207125" cy="34925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167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391662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C3B0E1-BF12-4527-ADB4-26D45E66BD9F}" type="slidenum">
              <a:rPr lang="en-US" smtClean="0"/>
              <a:pPr/>
              <a:t>193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125437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522" name="Header Placeholder 1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6" name="Date Placeholder 2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55EE6DB5-33D9-4E10-9FC8-F1691B349D08}" type="datetime1">
              <a:rPr lang="en-US" smtClean="0"/>
              <a:pPr>
                <a:defRPr/>
              </a:pPr>
              <a:t>11/23/2020</a:t>
            </a:fld>
            <a:endParaRPr lang="en-US" dirty="0"/>
          </a:p>
        </p:txBody>
      </p:sp>
      <p:sp>
        <p:nvSpPr>
          <p:cNvPr id="875524" name="Rectangle 7"/>
          <p:cNvSpPr txBox="1">
            <a:spLocks noGrp="1" noChangeArrowheads="1"/>
          </p:cNvSpPr>
          <p:nvPr/>
        </p:nvSpPr>
        <p:spPr bwMode="auto">
          <a:xfrm>
            <a:off x="3940175" y="8842375"/>
            <a:ext cx="30130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878" tIns="46939" rIns="93878" bIns="4693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B377E32-4515-4B15-A20E-5852710EDD85}" type="slidenum">
              <a:rPr lang="en-US" altLang="en-US"/>
              <a:pPr algn="r" eaLnBrk="1" hangingPunct="1">
                <a:spcBef>
                  <a:spcPct val="0"/>
                </a:spcBef>
              </a:pPr>
              <a:t>194</a:t>
            </a:fld>
            <a:endParaRPr lang="en-US" altLang="en-US"/>
          </a:p>
        </p:txBody>
      </p:sp>
      <p:sp>
        <p:nvSpPr>
          <p:cNvPr id="8755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74650" y="696913"/>
            <a:ext cx="6207125" cy="34925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552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497380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570" name="Header Placeholder 1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6" name="Date Placeholder 2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D3390BD2-423A-49CE-A6D8-2D85CC125504}" type="datetime1">
              <a:rPr lang="en-US" smtClean="0"/>
              <a:pPr>
                <a:defRPr/>
              </a:pPr>
              <a:t>11/23/2020</a:t>
            </a:fld>
            <a:endParaRPr lang="en-US" dirty="0"/>
          </a:p>
        </p:txBody>
      </p:sp>
      <p:sp>
        <p:nvSpPr>
          <p:cNvPr id="877572" name="Rectangle 7"/>
          <p:cNvSpPr txBox="1">
            <a:spLocks noGrp="1" noChangeArrowheads="1"/>
          </p:cNvSpPr>
          <p:nvPr/>
        </p:nvSpPr>
        <p:spPr bwMode="auto">
          <a:xfrm>
            <a:off x="3940175" y="8842375"/>
            <a:ext cx="30130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878" tIns="46939" rIns="93878" bIns="4693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BFFDBAA-5779-45BE-AD65-97A8414E4FB6}" type="slidenum">
              <a:rPr lang="en-US" altLang="en-US"/>
              <a:pPr algn="r" eaLnBrk="1" hangingPunct="1">
                <a:spcBef>
                  <a:spcPct val="0"/>
                </a:spcBef>
              </a:pPr>
              <a:t>196</a:t>
            </a:fld>
            <a:endParaRPr lang="en-US" altLang="en-US"/>
          </a:p>
        </p:txBody>
      </p:sp>
      <p:sp>
        <p:nvSpPr>
          <p:cNvPr id="8775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74650" y="696913"/>
            <a:ext cx="6207125" cy="34925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757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032881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199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51837317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201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197421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243C0B5E-1DC8-44A6-AF31-93089241357D}" type="datetime1">
              <a:rPr lang="en-US" smtClean="0"/>
              <a:t>11/23/2020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807834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204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42952280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itchFamily="34" charset="0"/>
              <a:buNone/>
            </a:pPr>
            <a:endParaRPr lang="en-US" sz="16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AC0631-5CCB-4E03-ABA8-3BD1C9E8C2C2}" type="slidenum">
              <a:rPr lang="en-US" altLang="en-US" smtClean="0"/>
              <a:pPr>
                <a:defRPr/>
              </a:pPr>
              <a:t>208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53937837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210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61589565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endParaRPr lang="en-US" altLang="en-US" b="1" dirty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C00000"/>
              </a:buClr>
              <a:buFont typeface="Calibri" panose="020F0502020204030204" pitchFamily="34" charset="0"/>
              <a:buChar char="●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5372" indent="-302066">
              <a:spcBef>
                <a:spcPct val="30000"/>
              </a:spcBef>
              <a:buClr>
                <a:srgbClr val="008000"/>
              </a:buClr>
              <a:buSzPct val="70000"/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8265" indent="-241653">
              <a:spcBef>
                <a:spcPct val="3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®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1571" indent="-241653">
              <a:spcBef>
                <a:spcPct val="30000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4878" indent="-241653">
              <a:spcBef>
                <a:spcPct val="30000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CC9D9A7-6A52-4E98-B917-621243E450E8}" type="slidenum">
              <a:rPr lang="en-US" altLang="en-US" smtClean="0"/>
              <a:pPr>
                <a:spcBef>
                  <a:spcPct val="0"/>
                </a:spcBef>
                <a:buClrTx/>
                <a:buFontTx/>
                <a:buNone/>
              </a:pPr>
              <a:t>211</a:t>
            </a:fld>
            <a:endParaRPr lang="en-US" alt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26663888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58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 typeface="Arial" pitchFamily="34" charset="0"/>
              <a:buNone/>
            </a:pPr>
            <a:endParaRPr lang="en-US" altLang="en-US" dirty="0">
              <a:cs typeface="Arial" panose="020B0604020202020204" pitchFamily="34" charset="0"/>
            </a:endParaRPr>
          </a:p>
        </p:txBody>
      </p:sp>
      <p:sp>
        <p:nvSpPr>
          <p:cNvPr id="975876" name="Header Placeholder 3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DE86C864-8D59-40B9-B1E5-B2AF13ED2908}" type="datetime1">
              <a:rPr lang="en-US" smtClean="0"/>
              <a:pPr>
                <a:defRPr/>
              </a:pPr>
              <a:t>11/23/2020</a:t>
            </a:fld>
            <a:endParaRPr lang="en-US" dirty="0"/>
          </a:p>
        </p:txBody>
      </p:sp>
      <p:sp>
        <p:nvSpPr>
          <p:cNvPr id="975878" name="Slide Number Placeholder 3"/>
          <p:cNvSpPr txBox="1">
            <a:spLocks noGrp="1"/>
          </p:cNvSpPr>
          <p:nvPr/>
        </p:nvSpPr>
        <p:spPr bwMode="auto">
          <a:xfrm>
            <a:off x="3940175" y="8842375"/>
            <a:ext cx="30130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878" tIns="46939" rIns="93878" bIns="4693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CCAC82B-7DFC-47CD-B31C-D9AB9E9744ED}" type="slidenum">
              <a:rPr lang="en-US" altLang="en-US">
                <a:latin typeface="Verdana" panose="020B0604030504040204" pitchFamily="34" charset="0"/>
              </a:rPr>
              <a:pPr algn="r" eaLnBrk="1" hangingPunct="1">
                <a:spcBef>
                  <a:spcPct val="0"/>
                </a:spcBef>
              </a:pPr>
              <a:t>213</a:t>
            </a:fld>
            <a:endParaRPr lang="en-US" altLang="en-US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841978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58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 typeface="Arial" pitchFamily="34" charset="0"/>
              <a:buNone/>
            </a:pPr>
            <a:endParaRPr lang="en-US" altLang="en-US" dirty="0">
              <a:cs typeface="Arial" panose="020B0604020202020204" pitchFamily="34" charset="0"/>
            </a:endParaRPr>
          </a:p>
        </p:txBody>
      </p:sp>
      <p:sp>
        <p:nvSpPr>
          <p:cNvPr id="975876" name="Header Placeholder 3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DE86C864-8D59-40B9-B1E5-B2AF13ED2908}" type="datetime1">
              <a:rPr lang="en-US" smtClean="0"/>
              <a:pPr>
                <a:defRPr/>
              </a:pPr>
              <a:t>11/23/2020</a:t>
            </a:fld>
            <a:endParaRPr lang="en-US" dirty="0"/>
          </a:p>
        </p:txBody>
      </p:sp>
      <p:sp>
        <p:nvSpPr>
          <p:cNvPr id="975878" name="Slide Number Placeholder 3"/>
          <p:cNvSpPr txBox="1">
            <a:spLocks noGrp="1"/>
          </p:cNvSpPr>
          <p:nvPr/>
        </p:nvSpPr>
        <p:spPr bwMode="auto">
          <a:xfrm>
            <a:off x="3940175" y="8842375"/>
            <a:ext cx="30130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878" tIns="46939" rIns="93878" bIns="4693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CCAC82B-7DFC-47CD-B31C-D9AB9E9744ED}" type="slidenum">
              <a:rPr lang="en-US" altLang="en-US">
                <a:latin typeface="Verdana" panose="020B0604030504040204" pitchFamily="34" charset="0"/>
              </a:rPr>
              <a:pPr algn="r" eaLnBrk="1" hangingPunct="1">
                <a:spcBef>
                  <a:spcPct val="0"/>
                </a:spcBef>
              </a:pPr>
              <a:t>214</a:t>
            </a:fld>
            <a:endParaRPr lang="en-US" altLang="en-US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993072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itchFamily="34" charset="0"/>
              <a:buNone/>
            </a:pPr>
            <a:endParaRPr lang="en-US" sz="16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AC0631-5CCB-4E03-ABA8-3BD1C9E8C2C2}" type="slidenum">
              <a:rPr lang="en-US" altLang="en-US" smtClean="0"/>
              <a:pPr>
                <a:defRPr/>
              </a:pPr>
              <a:t>218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85682172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endParaRPr lang="en-US" altLang="en-US" b="1" dirty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C00000"/>
              </a:buClr>
              <a:buFont typeface="Calibri" panose="020F0502020204030204" pitchFamily="34" charset="0"/>
              <a:buChar char="●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5372" indent="-302066">
              <a:spcBef>
                <a:spcPct val="30000"/>
              </a:spcBef>
              <a:buClr>
                <a:srgbClr val="008000"/>
              </a:buClr>
              <a:buSzPct val="70000"/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8265" indent="-241653">
              <a:spcBef>
                <a:spcPct val="3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®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1571" indent="-241653">
              <a:spcBef>
                <a:spcPct val="30000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4878" indent="-241653">
              <a:spcBef>
                <a:spcPct val="30000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CC9D9A7-6A52-4E98-B917-621243E450E8}" type="slidenum">
              <a:rPr lang="en-US" altLang="en-US" smtClean="0"/>
              <a:pPr>
                <a:spcBef>
                  <a:spcPct val="0"/>
                </a:spcBef>
                <a:buClrTx/>
                <a:buFontTx/>
                <a:buNone/>
              </a:pPr>
              <a:t>222</a:t>
            </a:fld>
            <a:endParaRPr lang="en-US" alt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63487010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itchFamily="34" charset="0"/>
              <a:buNone/>
            </a:pPr>
            <a:endParaRPr lang="en-US" sz="16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AC0631-5CCB-4E03-ABA8-3BD1C9E8C2C2}" type="slidenum">
              <a:rPr lang="en-US" altLang="en-US" smtClean="0"/>
              <a:pPr>
                <a:defRPr/>
              </a:pPr>
              <a:t>225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15337771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endParaRPr lang="en-US" altLang="en-US" b="1" dirty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C00000"/>
              </a:buClr>
              <a:buFont typeface="Calibri" panose="020F0502020204030204" pitchFamily="34" charset="0"/>
              <a:buChar char="●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5372" indent="-302066">
              <a:spcBef>
                <a:spcPct val="30000"/>
              </a:spcBef>
              <a:buClr>
                <a:srgbClr val="008000"/>
              </a:buClr>
              <a:buSzPct val="70000"/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8265" indent="-241653">
              <a:spcBef>
                <a:spcPct val="3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®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1571" indent="-241653">
              <a:spcBef>
                <a:spcPct val="30000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4878" indent="-241653">
              <a:spcBef>
                <a:spcPct val="30000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CC9D9A7-6A52-4E98-B917-621243E450E8}" type="slidenum">
              <a:rPr lang="en-US" altLang="en-US" smtClean="0"/>
              <a:pPr>
                <a:spcBef>
                  <a:spcPct val="0"/>
                </a:spcBef>
                <a:buClrTx/>
                <a:buFontTx/>
                <a:buNone/>
              </a:pPr>
              <a:t>226</a:t>
            </a:fld>
            <a:endParaRPr lang="en-US" alt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301700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243C0B5E-1DC8-44A6-AF31-93089241357D}" type="datetime1">
              <a:rPr lang="en-US" smtClean="0"/>
              <a:t>11/23/2020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998521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229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8767747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04850" y="922338"/>
            <a:ext cx="5905500" cy="33226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31147" y="4567237"/>
            <a:ext cx="5057987" cy="368879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endParaRPr lang="en-US" altLang="en-US" b="1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311101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itchFamily="34" charset="0"/>
              <a:buNone/>
            </a:pPr>
            <a:endParaRPr lang="en-US" sz="16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AC0631-5CCB-4E03-ABA8-3BD1C9E8C2C2}" type="slidenum">
              <a:rPr lang="en-US" altLang="en-US" smtClean="0"/>
              <a:pPr>
                <a:defRPr/>
              </a:pPr>
              <a:t>233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59575419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234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6504069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itchFamily="34" charset="0"/>
              <a:buNone/>
            </a:pPr>
            <a:endParaRPr lang="en-US" sz="16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AC0631-5CCB-4E03-ABA8-3BD1C9E8C2C2}" type="slidenum">
              <a:rPr lang="en-US" altLang="en-US" smtClean="0"/>
              <a:pPr>
                <a:defRPr/>
              </a:pPr>
              <a:t>237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61770224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239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93339566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04850" y="922338"/>
            <a:ext cx="5905500" cy="33226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31147" y="4567237"/>
            <a:ext cx="5057987" cy="368879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endParaRPr lang="en-US" altLang="en-US" b="1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034334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04850" y="922338"/>
            <a:ext cx="5905500" cy="33226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31147" y="4567237"/>
            <a:ext cx="5057987" cy="368879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endParaRPr lang="en-US" altLang="en-US" b="1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373797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itchFamily="34" charset="0"/>
              <a:buNone/>
            </a:pPr>
            <a:endParaRPr lang="en-US" sz="16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AC0631-5CCB-4E03-ABA8-3BD1C9E8C2C2}" type="slidenum">
              <a:rPr lang="en-US" altLang="en-US" smtClean="0"/>
              <a:pPr>
                <a:defRPr/>
              </a:pPr>
              <a:t>242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78859720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243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785743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243C0B5E-1DC8-44A6-AF31-93089241357D}" type="datetime1">
              <a:rPr lang="en-US" smtClean="0"/>
              <a:t>11/23/2020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284158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245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16124139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246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34009199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247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39427184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itchFamily="34" charset="0"/>
              <a:buNone/>
            </a:pPr>
            <a:endParaRPr lang="en-US" sz="16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AC0631-5CCB-4E03-ABA8-3BD1C9E8C2C2}" type="slidenum">
              <a:rPr lang="en-US" altLang="en-US" smtClean="0"/>
              <a:pPr>
                <a:defRPr/>
              </a:pPr>
              <a:t>248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52548623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250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24508984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251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07101750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itchFamily="34" charset="0"/>
              <a:buNone/>
            </a:pPr>
            <a:endParaRPr lang="en-US" sz="16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AC0631-5CCB-4E03-ABA8-3BD1C9E8C2C2}" type="slidenum">
              <a:rPr lang="en-US" altLang="en-US" smtClean="0"/>
              <a:pPr>
                <a:defRPr/>
              </a:pPr>
              <a:t>252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42062258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253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64010123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04850" y="922338"/>
            <a:ext cx="5905500" cy="33226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31147" y="4567237"/>
            <a:ext cx="5057987" cy="368879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endParaRPr lang="en-US" altLang="en-US" b="1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295931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itchFamily="34" charset="0"/>
              <a:buNone/>
            </a:pPr>
            <a:endParaRPr lang="en-US" sz="16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AC0631-5CCB-4E03-ABA8-3BD1C9E8C2C2}" type="slidenum">
              <a:rPr lang="en-US" altLang="en-US" smtClean="0"/>
              <a:pPr>
                <a:defRPr/>
              </a:pPr>
              <a:t>258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729713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itchFamily="34" charset="0"/>
              <a:buNone/>
            </a:pPr>
            <a:endParaRPr lang="en-US" sz="16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AC0631-5CCB-4E03-ABA8-3BD1C9E8C2C2}" type="slidenum">
              <a:rPr lang="en-US" altLang="en-US" smtClean="0"/>
              <a:pPr>
                <a:defRPr/>
              </a:pPr>
              <a:t>17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82128934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259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15368952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04850" y="922338"/>
            <a:ext cx="5905500" cy="33226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31147" y="4567237"/>
            <a:ext cx="5057987" cy="368879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endParaRPr lang="en-US" altLang="en-US" b="1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549536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itchFamily="34" charset="0"/>
              <a:buNone/>
            </a:pPr>
            <a:endParaRPr lang="en-US" sz="16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AC0631-5CCB-4E03-ABA8-3BD1C9E8C2C2}" type="slidenum">
              <a:rPr lang="en-US" altLang="en-US" smtClean="0"/>
              <a:pPr>
                <a:defRPr/>
              </a:pPr>
              <a:t>263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963133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itchFamily="34" charset="0"/>
              <a:buNone/>
            </a:pPr>
            <a:endParaRPr lang="en-US" sz="16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AC0631-5CCB-4E03-ABA8-3BD1C9E8C2C2}" type="slidenum">
              <a:rPr lang="en-US" altLang="en-US" smtClean="0"/>
              <a:pPr>
                <a:defRPr/>
              </a:pPr>
              <a:t>18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489967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970674" y="8829847"/>
            <a:ext cx="3038155" cy="46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67" tIns="45283" rIns="90567" bIns="45283"/>
          <a:lstStyle>
            <a:lvl1pPr>
              <a:spcBef>
                <a:spcPct val="30000"/>
              </a:spcBef>
              <a:buClr>
                <a:srgbClr val="C00000"/>
              </a:buClr>
              <a:buFont typeface="Calibri" pitchFamily="34" charset="0"/>
              <a:buChar char="●"/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5673" indent="-289675">
              <a:spcBef>
                <a:spcPct val="30000"/>
              </a:spcBef>
              <a:buClr>
                <a:srgbClr val="006666"/>
              </a:buClr>
              <a:buSzPct val="70000"/>
              <a:buFont typeface="Wingdings" pitchFamily="2" charset="2"/>
              <a:buChar char="n"/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63422" indent="-231425">
              <a:spcBef>
                <a:spcPct val="30000"/>
              </a:spcBef>
              <a:buClr>
                <a:srgbClr val="000099"/>
              </a:buClr>
              <a:buSzPct val="70000"/>
              <a:buFont typeface="Wingdings" pitchFamily="2" charset="2"/>
              <a:buChar char="®"/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29419" indent="-231425">
              <a:spcBef>
                <a:spcPct val="30000"/>
              </a:spcBef>
              <a:buFont typeface="Arial" charset="0"/>
              <a:buChar char="•"/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95416" indent="-231425">
              <a:spcBef>
                <a:spcPct val="30000"/>
              </a:spcBef>
              <a:buFont typeface="Arial" charset="0"/>
              <a:buChar char="•"/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48821" indent="-231425" eaLnBrk="0" fontAlgn="base" hangingPunct="0">
              <a:spcBef>
                <a:spcPct val="30000"/>
              </a:spcBef>
              <a:spcAft>
                <a:spcPct val="0"/>
              </a:spcAft>
              <a:buFont typeface="Arial" charset="0"/>
              <a:buChar char="•"/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02224" indent="-231425" eaLnBrk="0" fontAlgn="base" hangingPunct="0">
              <a:spcBef>
                <a:spcPct val="30000"/>
              </a:spcBef>
              <a:spcAft>
                <a:spcPct val="0"/>
              </a:spcAft>
              <a:buFont typeface="Arial" charset="0"/>
              <a:buChar char="•"/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55627" indent="-231425" eaLnBrk="0" fontAlgn="base" hangingPunct="0">
              <a:spcBef>
                <a:spcPct val="30000"/>
              </a:spcBef>
              <a:spcAft>
                <a:spcPct val="0"/>
              </a:spcAft>
              <a:buFont typeface="Arial" charset="0"/>
              <a:buChar char="•"/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09031" indent="-231425" eaLnBrk="0" fontAlgn="base" hangingPunct="0">
              <a:spcBef>
                <a:spcPct val="30000"/>
              </a:spcBef>
              <a:spcAft>
                <a:spcPct val="0"/>
              </a:spcAft>
              <a:buFont typeface="Arial" charset="0"/>
              <a:buChar char="•"/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66DD45-F77F-4BE1-9AE4-8AE466B34B60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anose="020F050202020403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7988" y="698500"/>
            <a:ext cx="6196012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buNone/>
            </a:pPr>
            <a:endParaRPr lang="en-US" altLang="en-US" b="1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4553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6012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17132" y="4769216"/>
            <a:ext cx="5852160" cy="4320540"/>
          </a:xfrm>
        </p:spPr>
        <p:txBody>
          <a:bodyPr/>
          <a:lstStyle/>
          <a:p>
            <a:pPr marL="0" indent="0">
              <a:buNone/>
            </a:pPr>
            <a:endParaRPr lang="en-US" b="1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FB6AB21-86C4-4C18-96F1-AC32C5F8D032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7543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21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63099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229652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04850" y="922338"/>
            <a:ext cx="5905500" cy="33226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31147" y="4567237"/>
            <a:ext cx="5057987" cy="368879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endParaRPr lang="en-US" altLang="en-US" b="1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007772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04850" y="922338"/>
            <a:ext cx="5905500" cy="33226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31147" y="4567237"/>
            <a:ext cx="5057987" cy="368879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endParaRPr lang="en-US" altLang="en-US" b="1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260150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itchFamily="34" charset="0"/>
              <a:buNone/>
            </a:pPr>
            <a:endParaRPr lang="en-US" sz="16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AC0631-5CCB-4E03-ABA8-3BD1C9E8C2C2}" type="slidenum">
              <a:rPr lang="en-US" altLang="en-US" smtClean="0"/>
              <a:pPr>
                <a:defRPr/>
              </a:pPr>
              <a:t>26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941557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endParaRPr lang="en-US" altLang="en-US" b="1" dirty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C00000"/>
              </a:buClr>
              <a:buFont typeface="Calibri" panose="020F0502020204030204" pitchFamily="34" charset="0"/>
              <a:buChar char="●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5372" indent="-302066">
              <a:spcBef>
                <a:spcPct val="30000"/>
              </a:spcBef>
              <a:buClr>
                <a:srgbClr val="008000"/>
              </a:buClr>
              <a:buSzPct val="70000"/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8265" indent="-241653">
              <a:spcBef>
                <a:spcPct val="3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®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1571" indent="-241653">
              <a:spcBef>
                <a:spcPct val="30000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4878" indent="-241653">
              <a:spcBef>
                <a:spcPct val="30000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CC9D9A7-6A52-4E98-B917-621243E450E8}" type="slidenum">
              <a:rPr lang="en-US" altLang="en-US" smtClean="0"/>
              <a:pPr>
                <a:spcBef>
                  <a:spcPct val="0"/>
                </a:spcBef>
                <a:buClrTx/>
                <a:buFontTx/>
                <a:buNone/>
              </a:pPr>
              <a:t>27</a:t>
            </a:fld>
            <a:endParaRPr lang="en-US" alt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057572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29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634119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30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263430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31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390505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32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53541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33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187923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04850" y="922338"/>
            <a:ext cx="5905500" cy="33226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31147" y="4567237"/>
            <a:ext cx="5057987" cy="368879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endParaRPr lang="en-US" altLang="en-US" b="1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05416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611691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04850" y="922338"/>
            <a:ext cx="5905500" cy="33226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31147" y="4567237"/>
            <a:ext cx="5057987" cy="368879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endParaRPr lang="en-US" altLang="en-US" b="1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864843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04850" y="922338"/>
            <a:ext cx="5905500" cy="33226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31147" y="4567237"/>
            <a:ext cx="5057987" cy="368879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endParaRPr lang="en-US" altLang="en-US" b="1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985255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itchFamily="34" charset="0"/>
              <a:buNone/>
            </a:pPr>
            <a:endParaRPr lang="en-US" sz="16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AC0631-5CCB-4E03-ABA8-3BD1C9E8C2C2}" type="slidenum">
              <a:rPr lang="en-US" altLang="en-US" smtClean="0"/>
              <a:pPr>
                <a:defRPr/>
              </a:pPr>
              <a:t>39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371235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04850" y="922338"/>
            <a:ext cx="5905500" cy="33226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31147" y="4567237"/>
            <a:ext cx="5057987" cy="368879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endParaRPr lang="en-US" altLang="en-US" b="1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8480580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04850" y="922338"/>
            <a:ext cx="5905500" cy="33226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31147" y="4567237"/>
            <a:ext cx="5057987" cy="368879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endParaRPr lang="en-US" altLang="en-US" b="1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693176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43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7764021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04850" y="922338"/>
            <a:ext cx="5905500" cy="33226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31147" y="4567237"/>
            <a:ext cx="5057987" cy="368879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endParaRPr lang="en-US" altLang="en-US" b="1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1874193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04850" y="922338"/>
            <a:ext cx="5905500" cy="33226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31147" y="4567237"/>
            <a:ext cx="5057987" cy="368879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endParaRPr lang="en-US" altLang="en-US" b="1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5004545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04850" y="922338"/>
            <a:ext cx="5905500" cy="33226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31147" y="4567237"/>
            <a:ext cx="5057987" cy="368879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endParaRPr lang="en-US" altLang="en-US" b="1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4047752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itchFamily="34" charset="0"/>
              <a:buNone/>
            </a:pPr>
            <a:endParaRPr lang="en-US" sz="16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AC0631-5CCB-4E03-ABA8-3BD1C9E8C2C2}" type="slidenum">
              <a:rPr lang="en-US" altLang="en-US" smtClean="0"/>
              <a:pPr>
                <a:defRPr/>
              </a:pPr>
              <a:t>51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31770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endParaRPr lang="en-US" altLang="en-US" b="1" dirty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C00000"/>
              </a:buClr>
              <a:buFont typeface="Calibri" panose="020F0502020204030204" pitchFamily="34" charset="0"/>
              <a:buChar char="●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5372" indent="-302066">
              <a:spcBef>
                <a:spcPct val="30000"/>
              </a:spcBef>
              <a:buClr>
                <a:srgbClr val="008000"/>
              </a:buClr>
              <a:buSzPct val="70000"/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8265" indent="-241653">
              <a:spcBef>
                <a:spcPct val="3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®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1571" indent="-241653">
              <a:spcBef>
                <a:spcPct val="30000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4878" indent="-241653">
              <a:spcBef>
                <a:spcPct val="30000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CC9D9A7-6A52-4E98-B917-621243E450E8}" type="slidenum">
              <a:rPr lang="en-US" altLang="en-US" smtClean="0"/>
              <a:pPr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en-US" alt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3188500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55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7316998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56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2006483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57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3152217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58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6071649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59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01893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60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7637773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itchFamily="34" charset="0"/>
              <a:buNone/>
            </a:pPr>
            <a:endParaRPr lang="en-US" sz="16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AC0631-5CCB-4E03-ABA8-3BD1C9E8C2C2}" type="slidenum">
              <a:rPr lang="en-US" altLang="en-US" smtClean="0"/>
              <a:pPr>
                <a:defRPr/>
              </a:pPr>
              <a:t>61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7644508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62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2342464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63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2394801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22275" y="704850"/>
            <a:ext cx="6257925" cy="35210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spcBef>
                <a:spcPct val="0"/>
              </a:spcBef>
              <a:buNone/>
            </a:pPr>
            <a:endParaRPr lang="en-US" alt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218312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04850" y="922338"/>
            <a:ext cx="5903913" cy="3321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endParaRPr lang="en-US" alt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78956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66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8595578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2275" y="704850"/>
            <a:ext cx="6257925" cy="35210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spcBef>
                <a:spcPct val="0"/>
              </a:spcBef>
              <a:buNone/>
            </a:pPr>
            <a:endParaRPr lang="en-US" alt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0680980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2275" y="704850"/>
            <a:ext cx="6257925" cy="35210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spcBef>
                <a:spcPct val="0"/>
              </a:spcBef>
              <a:buNone/>
            </a:pPr>
            <a:endParaRPr lang="en-US" alt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4074809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2275" y="704850"/>
            <a:ext cx="6257925" cy="35210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spcBef>
                <a:spcPct val="0"/>
              </a:spcBef>
              <a:buNone/>
            </a:pPr>
            <a:endParaRPr lang="en-US" alt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41280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2275" y="704850"/>
            <a:ext cx="6257925" cy="35210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spcBef>
                <a:spcPct val="0"/>
              </a:spcBef>
              <a:buNone/>
            </a:pPr>
            <a:endParaRPr lang="en-US" alt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0675097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2275" y="704850"/>
            <a:ext cx="6257925" cy="35210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spcBef>
                <a:spcPct val="0"/>
              </a:spcBef>
              <a:buNone/>
            </a:pPr>
            <a:endParaRPr lang="en-US" alt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4919987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73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1854473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74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0563707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75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283047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itchFamily="34" charset="0"/>
              <a:buNone/>
            </a:pPr>
            <a:endParaRPr lang="en-US" sz="16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AC0631-5CCB-4E03-ABA8-3BD1C9E8C2C2}" type="slidenum">
              <a:rPr lang="en-US" altLang="en-US" smtClean="0"/>
              <a:pPr>
                <a:defRPr/>
              </a:pPr>
              <a:t>76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298229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endParaRPr lang="en-US" altLang="en-US" b="1" dirty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C00000"/>
              </a:buClr>
              <a:buFont typeface="Calibri" panose="020F0502020204030204" pitchFamily="34" charset="0"/>
              <a:buChar char="●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5372" indent="-302066">
              <a:spcBef>
                <a:spcPct val="30000"/>
              </a:spcBef>
              <a:buClr>
                <a:srgbClr val="008000"/>
              </a:buClr>
              <a:buSzPct val="70000"/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8265" indent="-241653">
              <a:spcBef>
                <a:spcPct val="3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®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1571" indent="-241653">
              <a:spcBef>
                <a:spcPct val="30000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4878" indent="-241653">
              <a:spcBef>
                <a:spcPct val="30000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0A10866-2820-46CB-8D77-63ABCBEA09B7}" type="slidenum">
              <a:rPr lang="en-US" altLang="en-US" smtClean="0"/>
              <a:pPr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en-US" alt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1240546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78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4662176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79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8627763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81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9096183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86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6841902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87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9735683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88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4929672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itchFamily="34" charset="0"/>
              <a:buNone/>
            </a:pPr>
            <a:endParaRPr lang="en-US" sz="16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AC0631-5CCB-4E03-ABA8-3BD1C9E8C2C2}" type="slidenum">
              <a:rPr lang="en-US" altLang="en-US" smtClean="0"/>
              <a:pPr>
                <a:defRPr/>
              </a:pPr>
              <a:t>91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0253779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93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0523550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itchFamily="34" charset="0"/>
              <a:buNone/>
            </a:pPr>
            <a:endParaRPr lang="en-US" sz="16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AC0631-5CCB-4E03-ABA8-3BD1C9E8C2C2}" type="slidenum">
              <a:rPr lang="en-US" altLang="en-US" smtClean="0"/>
              <a:pPr>
                <a:defRPr/>
              </a:pPr>
              <a:t>97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9170195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itchFamily="34" charset="0"/>
              <a:buNone/>
            </a:pPr>
            <a:endParaRPr lang="en-US" sz="16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AC0631-5CCB-4E03-ABA8-3BD1C9E8C2C2}" type="slidenum">
              <a:rPr lang="en-US" altLang="en-US" smtClean="0"/>
              <a:pPr>
                <a:defRPr/>
              </a:pPr>
              <a:t>98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57676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b="1" dirty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C00000"/>
              </a:buClr>
              <a:buFont typeface="Calibri" panose="020F0502020204030204" pitchFamily="34" charset="0"/>
              <a:buChar char="●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5372" indent="-302066">
              <a:spcBef>
                <a:spcPct val="30000"/>
              </a:spcBef>
              <a:buClr>
                <a:srgbClr val="008000"/>
              </a:buClr>
              <a:buSzPct val="70000"/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8265" indent="-241653">
              <a:spcBef>
                <a:spcPct val="3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®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1571" indent="-241653">
              <a:spcBef>
                <a:spcPct val="30000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4878" indent="-241653">
              <a:spcBef>
                <a:spcPct val="30000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0A10866-2820-46CB-8D77-63ABCBEA09B7}" type="slidenum">
              <a:rPr lang="en-US" altLang="en-US" smtClean="0"/>
              <a:pPr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en-US" alt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0885022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99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4708533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100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1788095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101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7450641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spcBef>
                <a:spcPct val="0"/>
              </a:spcBef>
              <a:buNone/>
            </a:pPr>
            <a:endParaRPr lang="en-US" altLang="en-US" dirty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5764" indent="-28971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63561" indent="-231452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29615" indent="-231452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95669" indent="-231452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49128" indent="-2314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02585" indent="-2314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56043" indent="-2314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09502" indent="-2314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EE85CA8D-8012-4120-9292-26DEBFC8E99A}" type="slidenum">
              <a:rPr lang="en-US" altLang="en-US">
                <a:solidFill>
                  <a:srgbClr val="000000"/>
                </a:solidFill>
                <a:ea typeface="MS PGothic" pitchFamily="34" charset="-128"/>
              </a:rPr>
              <a:pPr>
                <a:spcBef>
                  <a:spcPct val="0"/>
                </a:spcBef>
              </a:pPr>
              <a:t>104</a:t>
            </a:fld>
            <a:endParaRPr lang="en-US" altLang="en-US" dirty="0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A8C39EF-D2F8-4814-A8F3-369E68C8C12D}" type="datetime1">
              <a:rPr lang="en-US" smtClean="0"/>
              <a:t>11/23/2020</a:t>
            </a:fld>
            <a:endParaRPr lang="en-US" dirty="0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dirty="0"/>
              <a:t>Business Income 2017 TY</a:t>
            </a:r>
          </a:p>
        </p:txBody>
      </p:sp>
    </p:spTree>
    <p:extLst>
      <p:ext uri="{BB962C8B-B14F-4D97-AF65-F5344CB8AC3E}">
        <p14:creationId xmlns:p14="http://schemas.microsoft.com/office/powerpoint/2010/main" val="317771244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spcBef>
                <a:spcPct val="0"/>
              </a:spcBef>
              <a:buNone/>
            </a:pPr>
            <a:endParaRPr lang="en-US" altLang="en-US" dirty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5764" indent="-28971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63561" indent="-231452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29615" indent="-231452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95669" indent="-231452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49128" indent="-2314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02585" indent="-2314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56043" indent="-2314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09502" indent="-2314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4B211FFA-1BD0-4887-A4BF-1F4F3008B89E}" type="slidenum">
              <a:rPr lang="en-US" altLang="en-US">
                <a:solidFill>
                  <a:srgbClr val="000000"/>
                </a:solidFill>
                <a:ea typeface="MS PGothic" pitchFamily="34" charset="-128"/>
              </a:rPr>
              <a:pPr>
                <a:spcBef>
                  <a:spcPct val="0"/>
                </a:spcBef>
              </a:pPr>
              <a:t>105</a:t>
            </a:fld>
            <a:endParaRPr lang="en-US" altLang="en-US" dirty="0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1D708A3-53F6-4C3D-AA37-0592BAE4A8E2}" type="datetime1">
              <a:rPr lang="en-US" smtClean="0"/>
              <a:t>11/23/2020</a:t>
            </a:fld>
            <a:endParaRPr lang="en-US" dirty="0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/>
              <a:t>Business Income 2017 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59865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spcBef>
                <a:spcPct val="0"/>
              </a:spcBef>
              <a:buNone/>
            </a:pPr>
            <a:endParaRPr lang="en-US" altLang="en-US" dirty="0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5764" indent="-28971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63561" indent="-231452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29615" indent="-231452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95669" indent="-231452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49128" indent="-2314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02585" indent="-2314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56043" indent="-2314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09502" indent="-2314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A4ECF17A-DC1B-4146-B9D9-7C32CFD19D6A}" type="slidenum">
              <a:rPr lang="en-US" altLang="en-US">
                <a:solidFill>
                  <a:srgbClr val="000000"/>
                </a:solidFill>
                <a:ea typeface="MS PGothic" pitchFamily="34" charset="-128"/>
              </a:rPr>
              <a:pPr>
                <a:spcBef>
                  <a:spcPct val="0"/>
                </a:spcBef>
              </a:pPr>
              <a:t>106</a:t>
            </a:fld>
            <a:endParaRPr lang="en-US" altLang="en-US" dirty="0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30D7CEA0-ADAF-43A2-9B08-73B2832D989C}" type="datetime1">
              <a:rPr lang="en-US" smtClean="0"/>
              <a:t>11/23/2020</a:t>
            </a:fld>
            <a:endParaRPr lang="en-US" dirty="0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/>
              <a:t>Business Income 2017 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81511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113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814774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114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5569257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itchFamily="34" charset="0"/>
              <a:buNone/>
            </a:pPr>
            <a:endParaRPr lang="en-US" sz="16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AC0631-5CCB-4E03-ABA8-3BD1C9E8C2C2}" type="slidenum">
              <a:rPr lang="en-US" altLang="en-US" smtClean="0"/>
              <a:pPr>
                <a:defRPr/>
              </a:pPr>
              <a:t>116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24699705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119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856365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04850" y="922338"/>
            <a:ext cx="5905500" cy="33226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31147" y="4567237"/>
            <a:ext cx="5057987" cy="368879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spcBef>
                <a:spcPct val="0"/>
              </a:spcBef>
              <a:buNone/>
            </a:pPr>
            <a:endParaRPr lang="en-US" alt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7388611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121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8373440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122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917074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itchFamily="34" charset="0"/>
              <a:buNone/>
            </a:pPr>
            <a:endParaRPr lang="en-US" sz="16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AC0631-5CCB-4E03-ABA8-3BD1C9E8C2C2}" type="slidenum">
              <a:rPr lang="en-US" altLang="en-US" smtClean="0"/>
              <a:pPr>
                <a:defRPr/>
              </a:pPr>
              <a:t>123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0319658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124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87000615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endParaRPr lang="en-US" altLang="en-US" dirty="0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5764" indent="-28971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63561" indent="-231452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29615" indent="-231452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95669" indent="-231452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49128" indent="-2314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02585" indent="-2314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56043" indent="-2314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09502" indent="-2314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D9B67FA8-9D08-4E7E-B23D-9B0854770998}" type="slidenum">
              <a:rPr lang="en-US" altLang="en-US"/>
              <a:pPr>
                <a:spcBef>
                  <a:spcPct val="0"/>
                </a:spcBef>
              </a:pPr>
              <a:t>125</a:t>
            </a:fld>
            <a:endParaRPr lang="en-US" alt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B3E4428-1B2B-4A98-AD6A-065ADC8D52E5}" type="datetime1">
              <a:rPr lang="en-US" smtClean="0"/>
              <a:t>11/23/2020</a:t>
            </a:fld>
            <a:endParaRPr lang="en-US" dirty="0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/>
              <a:t>Business Income 2017 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536298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itchFamily="34" charset="0"/>
              <a:buNone/>
            </a:pPr>
            <a:endParaRPr lang="en-US" sz="16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AC0631-5CCB-4E03-ABA8-3BD1C9E8C2C2}" type="slidenum">
              <a:rPr lang="en-US" altLang="en-US" smtClean="0"/>
              <a:pPr>
                <a:defRPr/>
              </a:pPr>
              <a:t>130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3000366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131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94954948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itchFamily="34" charset="0"/>
              <a:buNone/>
            </a:pPr>
            <a:endParaRPr lang="en-US" sz="16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AC0631-5CCB-4E03-ABA8-3BD1C9E8C2C2}" type="slidenum">
              <a:rPr lang="en-US" altLang="en-US" smtClean="0"/>
              <a:pPr>
                <a:defRPr/>
              </a:pPr>
              <a:t>135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46255032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Header Placeholder 1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6" name="Date Placeholder 2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14837C61-B0AF-41CF-BC61-AC02CFC8F18E}" type="datetime1">
              <a:rPr lang="en-US" smtClean="0"/>
              <a:pPr>
                <a:defRPr/>
              </a:pPr>
              <a:t>11/23/2020</a:t>
            </a:fld>
            <a:endParaRPr lang="en-US" dirty="0"/>
          </a:p>
        </p:txBody>
      </p:sp>
      <p:sp>
        <p:nvSpPr>
          <p:cNvPr id="336900" name="Rectangle 7"/>
          <p:cNvSpPr txBox="1">
            <a:spLocks noGrp="1" noChangeArrowheads="1"/>
          </p:cNvSpPr>
          <p:nvPr/>
        </p:nvSpPr>
        <p:spPr bwMode="auto">
          <a:xfrm>
            <a:off x="3940175" y="8842375"/>
            <a:ext cx="30130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878" tIns="46939" rIns="93878" bIns="4693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BEBD7F8-CD9D-4DF2-AF60-9F156E0D7F70}" type="slidenum">
              <a:rPr lang="en-US" altLang="en-US"/>
              <a:pPr algn="r" eaLnBrk="1" hangingPunct="1">
                <a:spcBef>
                  <a:spcPct val="0"/>
                </a:spcBef>
              </a:pPr>
              <a:t>136</a:t>
            </a:fld>
            <a:endParaRPr lang="en-US" altLang="en-US" dirty="0"/>
          </a:p>
        </p:txBody>
      </p:sp>
      <p:sp>
        <p:nvSpPr>
          <p:cNvPr id="3369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690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buFontTx/>
              <a:buNone/>
            </a:pPr>
            <a:endParaRPr lang="en-US" altLang="en-US" baseline="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223773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Header Placeholder 1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6" name="Date Placeholder 2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14837C61-B0AF-41CF-BC61-AC02CFC8F18E}" type="datetime1">
              <a:rPr lang="en-US" smtClean="0"/>
              <a:pPr>
                <a:defRPr/>
              </a:pPr>
              <a:t>11/23/2020</a:t>
            </a:fld>
            <a:endParaRPr lang="en-US" dirty="0"/>
          </a:p>
        </p:txBody>
      </p:sp>
      <p:sp>
        <p:nvSpPr>
          <p:cNvPr id="336900" name="Rectangle 7"/>
          <p:cNvSpPr txBox="1">
            <a:spLocks noGrp="1" noChangeArrowheads="1"/>
          </p:cNvSpPr>
          <p:nvPr/>
        </p:nvSpPr>
        <p:spPr bwMode="auto">
          <a:xfrm>
            <a:off x="3940175" y="8842375"/>
            <a:ext cx="30130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878" tIns="46939" rIns="93878" bIns="4693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BEBD7F8-CD9D-4DF2-AF60-9F156E0D7F70}" type="slidenum">
              <a:rPr lang="en-US" altLang="en-US"/>
              <a:pPr algn="r" eaLnBrk="1" hangingPunct="1">
                <a:spcBef>
                  <a:spcPct val="0"/>
                </a:spcBef>
              </a:pPr>
              <a:t>137</a:t>
            </a:fld>
            <a:endParaRPr lang="en-US" altLang="en-US" dirty="0"/>
          </a:p>
        </p:txBody>
      </p:sp>
      <p:sp>
        <p:nvSpPr>
          <p:cNvPr id="3369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690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lvl="1" indent="0" eaLnBrk="1" hangingPunct="1">
              <a:buFontTx/>
              <a:buNone/>
            </a:pPr>
            <a:endParaRPr lang="en-US" altLang="en-US" baseline="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005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04850" y="922338"/>
            <a:ext cx="5905500" cy="33226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31147" y="4567237"/>
            <a:ext cx="5057987" cy="368879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spcBef>
                <a:spcPct val="0"/>
              </a:spcBef>
              <a:buNone/>
            </a:pPr>
            <a:endParaRPr lang="en-US" altLang="en-US" b="1" baseline="0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53661771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145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43964971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146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79173797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1F54D-9D18-1946-9E2F-18E947461C76}" type="slidenum">
              <a:rPr lang="en-US" smtClean="0"/>
              <a:pPr/>
              <a:t>149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108262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1F54D-9D18-1946-9E2F-18E947461C76}" type="slidenum">
              <a:rPr lang="en-US" smtClean="0"/>
              <a:pPr/>
              <a:t>150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908791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endParaRPr lang="en-US" altLang="en-US" b="1" dirty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C00000"/>
              </a:buClr>
              <a:buFont typeface="Calibri" panose="020F0502020204030204" pitchFamily="34" charset="0"/>
              <a:buChar char="●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5372" indent="-302066">
              <a:spcBef>
                <a:spcPct val="30000"/>
              </a:spcBef>
              <a:buClr>
                <a:srgbClr val="008000"/>
              </a:buClr>
              <a:buSzPct val="70000"/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8265" indent="-241653">
              <a:spcBef>
                <a:spcPct val="3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®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1571" indent="-241653">
              <a:spcBef>
                <a:spcPct val="30000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4878" indent="-241653">
              <a:spcBef>
                <a:spcPct val="30000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CC9D9A7-6A52-4E98-B917-621243E450E8}" type="slidenum">
              <a:rPr lang="en-US" altLang="en-US" smtClean="0"/>
              <a:pPr>
                <a:spcBef>
                  <a:spcPct val="0"/>
                </a:spcBef>
                <a:buClrTx/>
                <a:buFontTx/>
                <a:buNone/>
              </a:pPr>
              <a:t>153</a:t>
            </a:fld>
            <a:endParaRPr lang="en-US" alt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92332100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itchFamily="34" charset="0"/>
              <a:buNone/>
            </a:pPr>
            <a:endParaRPr lang="en-US" sz="16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AC0631-5CCB-4E03-ABA8-3BD1C9E8C2C2}" type="slidenum">
              <a:rPr lang="en-US" altLang="en-US" smtClean="0"/>
              <a:pPr>
                <a:defRPr/>
              </a:pPr>
              <a:t>158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59087301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82648">
              <a:spcBef>
                <a:spcPct val="30000"/>
              </a:spcBef>
              <a:buClr>
                <a:srgbClr val="C00000"/>
              </a:buClr>
              <a:buSzPct val="100000"/>
              <a:buFont typeface="Calibri" panose="020F0502020204030204" pitchFamily="34" charset="0"/>
              <a:buChar char="●"/>
              <a:tabLst>
                <a:tab pos="763642" algn="l"/>
                <a:tab pos="1530590" algn="l"/>
                <a:tab pos="2294232" algn="l"/>
                <a:tab pos="3061180" algn="l"/>
              </a:tabLst>
              <a:defRPr sz="12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68601" indent="-295871" defTabSz="482648">
              <a:spcBef>
                <a:spcPct val="30000"/>
              </a:spcBef>
              <a:buClr>
                <a:srgbClr val="32946A"/>
              </a:buClr>
              <a:buSzPct val="70000"/>
              <a:buFont typeface="Wingdings" panose="05000000000000000000" pitchFamily="2" charset="2"/>
              <a:buChar char="n"/>
              <a:tabLst>
                <a:tab pos="763642" algn="l"/>
                <a:tab pos="1530590" algn="l"/>
                <a:tab pos="2294232" algn="l"/>
                <a:tab pos="3061180" algn="l"/>
              </a:tabLst>
              <a:defRPr sz="12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 marL="1183480" indent="-236366" defTabSz="482648">
              <a:spcBef>
                <a:spcPct val="30000"/>
              </a:spcBef>
              <a:buClr>
                <a:srgbClr val="2D2DB9"/>
              </a:buClr>
              <a:buSzPct val="70000"/>
              <a:buFont typeface="Wingdings" panose="05000000000000000000" pitchFamily="2" charset="2"/>
              <a:buChar char="®"/>
              <a:tabLst>
                <a:tab pos="763642" algn="l"/>
                <a:tab pos="1530590" algn="l"/>
                <a:tab pos="2294232" algn="l"/>
                <a:tab pos="3061180" algn="l"/>
              </a:tabLst>
              <a:defRPr sz="12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 marL="1656211" indent="-236366" defTabSz="482648">
              <a:spcBef>
                <a:spcPct val="300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763642" algn="l"/>
                <a:tab pos="1530590" algn="l"/>
                <a:tab pos="2294232" algn="l"/>
                <a:tab pos="3061180" algn="l"/>
              </a:tabLst>
              <a:defRPr sz="1200"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 marL="2130595" indent="-236366" defTabSz="482648">
              <a:spcBef>
                <a:spcPct val="300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763642" algn="l"/>
                <a:tab pos="1530590" algn="l"/>
                <a:tab pos="2294232" algn="l"/>
                <a:tab pos="3061180" algn="l"/>
              </a:tabLst>
              <a:defRPr sz="1200"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606632" indent="-236366" defTabSz="48264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763642" algn="l"/>
                <a:tab pos="1530590" algn="l"/>
                <a:tab pos="2294232" algn="l"/>
                <a:tab pos="3061180" algn="l"/>
              </a:tabLst>
              <a:defRPr sz="1200"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3082668" indent="-236366" defTabSz="48264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763642" algn="l"/>
                <a:tab pos="1530590" algn="l"/>
                <a:tab pos="2294232" algn="l"/>
                <a:tab pos="3061180" algn="l"/>
              </a:tabLst>
              <a:defRPr sz="1200"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558705" indent="-236366" defTabSz="48264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763642" algn="l"/>
                <a:tab pos="1530590" algn="l"/>
                <a:tab pos="2294232" algn="l"/>
                <a:tab pos="3061180" algn="l"/>
              </a:tabLst>
              <a:defRPr sz="1200"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4034742" indent="-236366" defTabSz="48264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763642" algn="l"/>
                <a:tab pos="1530590" algn="l"/>
                <a:tab pos="2294232" algn="l"/>
                <a:tab pos="3061180" algn="l"/>
              </a:tabLst>
              <a:defRPr sz="1200"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None/>
            </a:pPr>
            <a:fld id="{2F7C1CEE-C037-49CA-A513-2688990ABCB9}" type="slidenum">
              <a:rPr lang="en-US" altLang="en-US"/>
              <a:pPr>
                <a:spcBef>
                  <a:spcPct val="0"/>
                </a:spcBef>
                <a:buClr>
                  <a:srgbClr val="000000"/>
                </a:buClr>
                <a:buFont typeface="Arial" panose="020B0604020202020204" pitchFamily="34" charset="0"/>
                <a:buNone/>
              </a:pPr>
              <a:t>162</a:t>
            </a:fld>
            <a:endParaRPr lang="en-US" altLang="en-US" dirty="0"/>
          </a:p>
        </p:txBody>
      </p:sp>
      <p:sp>
        <p:nvSpPr>
          <p:cNvPr id="55299" name="Text Box 1"/>
          <p:cNvSpPr txBox="1">
            <a:spLocks noChangeArrowheads="1"/>
          </p:cNvSpPr>
          <p:nvPr/>
        </p:nvSpPr>
        <p:spPr bwMode="auto">
          <a:xfrm>
            <a:off x="4142962" y="9026911"/>
            <a:ext cx="3168926" cy="4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4572" tIns="49177" rIns="94572" bIns="49177" anchor="b"/>
          <a:lstStyle>
            <a:lvl1pPr>
              <a:spcBef>
                <a:spcPct val="30000"/>
              </a:spcBef>
              <a:buClr>
                <a:srgbClr val="C00000"/>
              </a:buClr>
              <a:buSzPct val="100000"/>
              <a:buFont typeface="Calibri" panose="020F0502020204030204" pitchFamily="34" charset="0"/>
              <a:buChar char="●"/>
              <a:tabLst>
                <a:tab pos="0" algn="l"/>
                <a:tab pos="463550" algn="l"/>
                <a:tab pos="927100" algn="l"/>
                <a:tab pos="1390650" algn="l"/>
                <a:tab pos="1854200" algn="l"/>
                <a:tab pos="2319338" algn="l"/>
                <a:tab pos="2782888" algn="l"/>
                <a:tab pos="3246438" algn="l"/>
                <a:tab pos="3709988" algn="l"/>
                <a:tab pos="4173538" algn="l"/>
                <a:tab pos="4638675" algn="l"/>
                <a:tab pos="5102225" algn="l"/>
                <a:tab pos="5565775" algn="l"/>
                <a:tab pos="6029325" algn="l"/>
                <a:tab pos="6492875" algn="l"/>
                <a:tab pos="6958013" algn="l"/>
                <a:tab pos="7421563" algn="l"/>
                <a:tab pos="7885113" algn="l"/>
                <a:tab pos="8348663" algn="l"/>
                <a:tab pos="8812213" algn="l"/>
                <a:tab pos="9277350" algn="l"/>
              </a:tabLst>
              <a:defRPr sz="12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32946A"/>
              </a:buClr>
              <a:buSzPct val="70000"/>
              <a:buFont typeface="Wingdings" panose="05000000000000000000" pitchFamily="2" charset="2"/>
              <a:buChar char="n"/>
              <a:tabLst>
                <a:tab pos="0" algn="l"/>
                <a:tab pos="463550" algn="l"/>
                <a:tab pos="927100" algn="l"/>
                <a:tab pos="1390650" algn="l"/>
                <a:tab pos="1854200" algn="l"/>
                <a:tab pos="2319338" algn="l"/>
                <a:tab pos="2782888" algn="l"/>
                <a:tab pos="3246438" algn="l"/>
                <a:tab pos="3709988" algn="l"/>
                <a:tab pos="4173538" algn="l"/>
                <a:tab pos="4638675" algn="l"/>
                <a:tab pos="5102225" algn="l"/>
                <a:tab pos="5565775" algn="l"/>
                <a:tab pos="6029325" algn="l"/>
                <a:tab pos="6492875" algn="l"/>
                <a:tab pos="6958013" algn="l"/>
                <a:tab pos="7421563" algn="l"/>
                <a:tab pos="7885113" algn="l"/>
                <a:tab pos="8348663" algn="l"/>
                <a:tab pos="8812213" algn="l"/>
                <a:tab pos="9277350" algn="l"/>
              </a:tabLst>
              <a:defRPr sz="12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buClr>
                <a:srgbClr val="2D2DB9"/>
              </a:buClr>
              <a:buSzPct val="70000"/>
              <a:buFont typeface="Wingdings" panose="05000000000000000000" pitchFamily="2" charset="2"/>
              <a:buChar char="®"/>
              <a:tabLst>
                <a:tab pos="0" algn="l"/>
                <a:tab pos="463550" algn="l"/>
                <a:tab pos="927100" algn="l"/>
                <a:tab pos="1390650" algn="l"/>
                <a:tab pos="1854200" algn="l"/>
                <a:tab pos="2319338" algn="l"/>
                <a:tab pos="2782888" algn="l"/>
                <a:tab pos="3246438" algn="l"/>
                <a:tab pos="3709988" algn="l"/>
                <a:tab pos="4173538" algn="l"/>
                <a:tab pos="4638675" algn="l"/>
                <a:tab pos="5102225" algn="l"/>
                <a:tab pos="5565775" algn="l"/>
                <a:tab pos="6029325" algn="l"/>
                <a:tab pos="6492875" algn="l"/>
                <a:tab pos="6958013" algn="l"/>
                <a:tab pos="7421563" algn="l"/>
                <a:tab pos="7885113" algn="l"/>
                <a:tab pos="8348663" algn="l"/>
                <a:tab pos="8812213" algn="l"/>
                <a:tab pos="9277350" algn="l"/>
              </a:tabLst>
              <a:defRPr sz="12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63550" algn="l"/>
                <a:tab pos="927100" algn="l"/>
                <a:tab pos="1390650" algn="l"/>
                <a:tab pos="1854200" algn="l"/>
                <a:tab pos="2319338" algn="l"/>
                <a:tab pos="2782888" algn="l"/>
                <a:tab pos="3246438" algn="l"/>
                <a:tab pos="3709988" algn="l"/>
                <a:tab pos="4173538" algn="l"/>
                <a:tab pos="4638675" algn="l"/>
                <a:tab pos="5102225" algn="l"/>
                <a:tab pos="5565775" algn="l"/>
                <a:tab pos="6029325" algn="l"/>
                <a:tab pos="6492875" algn="l"/>
                <a:tab pos="6958013" algn="l"/>
                <a:tab pos="7421563" algn="l"/>
                <a:tab pos="7885113" algn="l"/>
                <a:tab pos="8348663" algn="l"/>
                <a:tab pos="8812213" algn="l"/>
                <a:tab pos="9277350" algn="l"/>
              </a:tabLst>
              <a:defRPr sz="1200"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63550" algn="l"/>
                <a:tab pos="927100" algn="l"/>
                <a:tab pos="1390650" algn="l"/>
                <a:tab pos="1854200" algn="l"/>
                <a:tab pos="2319338" algn="l"/>
                <a:tab pos="2782888" algn="l"/>
                <a:tab pos="3246438" algn="l"/>
                <a:tab pos="3709988" algn="l"/>
                <a:tab pos="4173538" algn="l"/>
                <a:tab pos="4638675" algn="l"/>
                <a:tab pos="5102225" algn="l"/>
                <a:tab pos="5565775" algn="l"/>
                <a:tab pos="6029325" algn="l"/>
                <a:tab pos="6492875" algn="l"/>
                <a:tab pos="6958013" algn="l"/>
                <a:tab pos="7421563" algn="l"/>
                <a:tab pos="7885113" algn="l"/>
                <a:tab pos="8348663" algn="l"/>
                <a:tab pos="8812213" algn="l"/>
                <a:tab pos="9277350" algn="l"/>
              </a:tabLst>
              <a:defRPr sz="1200"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63550" algn="l"/>
                <a:tab pos="927100" algn="l"/>
                <a:tab pos="1390650" algn="l"/>
                <a:tab pos="1854200" algn="l"/>
                <a:tab pos="2319338" algn="l"/>
                <a:tab pos="2782888" algn="l"/>
                <a:tab pos="3246438" algn="l"/>
                <a:tab pos="3709988" algn="l"/>
                <a:tab pos="4173538" algn="l"/>
                <a:tab pos="4638675" algn="l"/>
                <a:tab pos="5102225" algn="l"/>
                <a:tab pos="5565775" algn="l"/>
                <a:tab pos="6029325" algn="l"/>
                <a:tab pos="6492875" algn="l"/>
                <a:tab pos="6958013" algn="l"/>
                <a:tab pos="7421563" algn="l"/>
                <a:tab pos="7885113" algn="l"/>
                <a:tab pos="8348663" algn="l"/>
                <a:tab pos="8812213" algn="l"/>
                <a:tab pos="9277350" algn="l"/>
              </a:tabLst>
              <a:defRPr sz="1200"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63550" algn="l"/>
                <a:tab pos="927100" algn="l"/>
                <a:tab pos="1390650" algn="l"/>
                <a:tab pos="1854200" algn="l"/>
                <a:tab pos="2319338" algn="l"/>
                <a:tab pos="2782888" algn="l"/>
                <a:tab pos="3246438" algn="l"/>
                <a:tab pos="3709988" algn="l"/>
                <a:tab pos="4173538" algn="l"/>
                <a:tab pos="4638675" algn="l"/>
                <a:tab pos="5102225" algn="l"/>
                <a:tab pos="5565775" algn="l"/>
                <a:tab pos="6029325" algn="l"/>
                <a:tab pos="6492875" algn="l"/>
                <a:tab pos="6958013" algn="l"/>
                <a:tab pos="7421563" algn="l"/>
                <a:tab pos="7885113" algn="l"/>
                <a:tab pos="8348663" algn="l"/>
                <a:tab pos="8812213" algn="l"/>
                <a:tab pos="9277350" algn="l"/>
              </a:tabLst>
              <a:defRPr sz="1200"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63550" algn="l"/>
                <a:tab pos="927100" algn="l"/>
                <a:tab pos="1390650" algn="l"/>
                <a:tab pos="1854200" algn="l"/>
                <a:tab pos="2319338" algn="l"/>
                <a:tab pos="2782888" algn="l"/>
                <a:tab pos="3246438" algn="l"/>
                <a:tab pos="3709988" algn="l"/>
                <a:tab pos="4173538" algn="l"/>
                <a:tab pos="4638675" algn="l"/>
                <a:tab pos="5102225" algn="l"/>
                <a:tab pos="5565775" algn="l"/>
                <a:tab pos="6029325" algn="l"/>
                <a:tab pos="6492875" algn="l"/>
                <a:tab pos="6958013" algn="l"/>
                <a:tab pos="7421563" algn="l"/>
                <a:tab pos="7885113" algn="l"/>
                <a:tab pos="8348663" algn="l"/>
                <a:tab pos="8812213" algn="l"/>
                <a:tab pos="9277350" algn="l"/>
              </a:tabLst>
              <a:defRPr sz="1200"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63550" algn="l"/>
                <a:tab pos="927100" algn="l"/>
                <a:tab pos="1390650" algn="l"/>
                <a:tab pos="1854200" algn="l"/>
                <a:tab pos="2319338" algn="l"/>
                <a:tab pos="2782888" algn="l"/>
                <a:tab pos="3246438" algn="l"/>
                <a:tab pos="3709988" algn="l"/>
                <a:tab pos="4173538" algn="l"/>
                <a:tab pos="4638675" algn="l"/>
                <a:tab pos="5102225" algn="l"/>
                <a:tab pos="5565775" algn="l"/>
                <a:tab pos="6029325" algn="l"/>
                <a:tab pos="6492875" algn="l"/>
                <a:tab pos="6958013" algn="l"/>
                <a:tab pos="7421563" algn="l"/>
                <a:tab pos="7885113" algn="l"/>
                <a:tab pos="8348663" algn="l"/>
                <a:tab pos="8812213" algn="l"/>
                <a:tab pos="9277350" algn="l"/>
              </a:tabLst>
              <a:defRPr sz="1200"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Verdana" panose="020B0604030504040204" pitchFamily="34" charset="0"/>
              <a:buNone/>
            </a:pPr>
            <a:fld id="{79F5F744-0ED8-4AF8-9B60-F6C29EB02285}" type="slidenum">
              <a:rPr lang="en-GB" altLang="en-US"/>
              <a:pPr algn="r" eaLnBrk="1" hangingPunct="1">
                <a:lnSpc>
                  <a:spcPct val="93000"/>
                </a:lnSpc>
                <a:spcBef>
                  <a:spcPct val="0"/>
                </a:spcBef>
                <a:buClr>
                  <a:srgbClr val="000000"/>
                </a:buClr>
                <a:buFont typeface="Verdana" panose="020B0604030504040204" pitchFamily="34" charset="0"/>
                <a:buNone/>
              </a:pPr>
              <a:t>162</a:t>
            </a:fld>
            <a:endParaRPr lang="en-GB" altLang="en-US" dirty="0"/>
          </a:p>
        </p:txBody>
      </p:sp>
      <p:sp>
        <p:nvSpPr>
          <p:cNvPr id="55300" name="Text Box 2"/>
          <p:cNvSpPr txBox="1">
            <a:spLocks noChangeArrowheads="1"/>
          </p:cNvSpPr>
          <p:nvPr/>
        </p:nvSpPr>
        <p:spPr bwMode="auto">
          <a:xfrm>
            <a:off x="4142962" y="9026910"/>
            <a:ext cx="3170583" cy="475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4572" tIns="49177" rIns="94572" bIns="49177" anchor="b"/>
          <a:lstStyle>
            <a:lvl1pPr>
              <a:spcBef>
                <a:spcPct val="30000"/>
              </a:spcBef>
              <a:buClr>
                <a:srgbClr val="C00000"/>
              </a:buClr>
              <a:buSzPct val="100000"/>
              <a:buFont typeface="Calibri" panose="020F0502020204030204" pitchFamily="34" charset="0"/>
              <a:buChar char="●"/>
              <a:tabLst>
                <a:tab pos="0" algn="l"/>
                <a:tab pos="463550" algn="l"/>
                <a:tab pos="927100" algn="l"/>
                <a:tab pos="1390650" algn="l"/>
                <a:tab pos="1854200" algn="l"/>
                <a:tab pos="2319338" algn="l"/>
                <a:tab pos="2782888" algn="l"/>
                <a:tab pos="3246438" algn="l"/>
                <a:tab pos="3709988" algn="l"/>
                <a:tab pos="4173538" algn="l"/>
                <a:tab pos="4638675" algn="l"/>
                <a:tab pos="5102225" algn="l"/>
                <a:tab pos="5565775" algn="l"/>
                <a:tab pos="6029325" algn="l"/>
                <a:tab pos="6492875" algn="l"/>
                <a:tab pos="6958013" algn="l"/>
                <a:tab pos="7421563" algn="l"/>
                <a:tab pos="7885113" algn="l"/>
                <a:tab pos="8348663" algn="l"/>
                <a:tab pos="8812213" algn="l"/>
                <a:tab pos="9277350" algn="l"/>
              </a:tabLst>
              <a:defRPr sz="12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32946A"/>
              </a:buClr>
              <a:buSzPct val="70000"/>
              <a:buFont typeface="Wingdings" panose="05000000000000000000" pitchFamily="2" charset="2"/>
              <a:buChar char="n"/>
              <a:tabLst>
                <a:tab pos="0" algn="l"/>
                <a:tab pos="463550" algn="l"/>
                <a:tab pos="927100" algn="l"/>
                <a:tab pos="1390650" algn="l"/>
                <a:tab pos="1854200" algn="l"/>
                <a:tab pos="2319338" algn="l"/>
                <a:tab pos="2782888" algn="l"/>
                <a:tab pos="3246438" algn="l"/>
                <a:tab pos="3709988" algn="l"/>
                <a:tab pos="4173538" algn="l"/>
                <a:tab pos="4638675" algn="l"/>
                <a:tab pos="5102225" algn="l"/>
                <a:tab pos="5565775" algn="l"/>
                <a:tab pos="6029325" algn="l"/>
                <a:tab pos="6492875" algn="l"/>
                <a:tab pos="6958013" algn="l"/>
                <a:tab pos="7421563" algn="l"/>
                <a:tab pos="7885113" algn="l"/>
                <a:tab pos="8348663" algn="l"/>
                <a:tab pos="8812213" algn="l"/>
                <a:tab pos="9277350" algn="l"/>
              </a:tabLst>
              <a:defRPr sz="12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buClr>
                <a:srgbClr val="2D2DB9"/>
              </a:buClr>
              <a:buSzPct val="70000"/>
              <a:buFont typeface="Wingdings" panose="05000000000000000000" pitchFamily="2" charset="2"/>
              <a:buChar char="®"/>
              <a:tabLst>
                <a:tab pos="0" algn="l"/>
                <a:tab pos="463550" algn="l"/>
                <a:tab pos="927100" algn="l"/>
                <a:tab pos="1390650" algn="l"/>
                <a:tab pos="1854200" algn="l"/>
                <a:tab pos="2319338" algn="l"/>
                <a:tab pos="2782888" algn="l"/>
                <a:tab pos="3246438" algn="l"/>
                <a:tab pos="3709988" algn="l"/>
                <a:tab pos="4173538" algn="l"/>
                <a:tab pos="4638675" algn="l"/>
                <a:tab pos="5102225" algn="l"/>
                <a:tab pos="5565775" algn="l"/>
                <a:tab pos="6029325" algn="l"/>
                <a:tab pos="6492875" algn="l"/>
                <a:tab pos="6958013" algn="l"/>
                <a:tab pos="7421563" algn="l"/>
                <a:tab pos="7885113" algn="l"/>
                <a:tab pos="8348663" algn="l"/>
                <a:tab pos="8812213" algn="l"/>
                <a:tab pos="9277350" algn="l"/>
              </a:tabLst>
              <a:defRPr sz="12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63550" algn="l"/>
                <a:tab pos="927100" algn="l"/>
                <a:tab pos="1390650" algn="l"/>
                <a:tab pos="1854200" algn="l"/>
                <a:tab pos="2319338" algn="l"/>
                <a:tab pos="2782888" algn="l"/>
                <a:tab pos="3246438" algn="l"/>
                <a:tab pos="3709988" algn="l"/>
                <a:tab pos="4173538" algn="l"/>
                <a:tab pos="4638675" algn="l"/>
                <a:tab pos="5102225" algn="l"/>
                <a:tab pos="5565775" algn="l"/>
                <a:tab pos="6029325" algn="l"/>
                <a:tab pos="6492875" algn="l"/>
                <a:tab pos="6958013" algn="l"/>
                <a:tab pos="7421563" algn="l"/>
                <a:tab pos="7885113" algn="l"/>
                <a:tab pos="8348663" algn="l"/>
                <a:tab pos="8812213" algn="l"/>
                <a:tab pos="9277350" algn="l"/>
              </a:tabLst>
              <a:defRPr sz="1200"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63550" algn="l"/>
                <a:tab pos="927100" algn="l"/>
                <a:tab pos="1390650" algn="l"/>
                <a:tab pos="1854200" algn="l"/>
                <a:tab pos="2319338" algn="l"/>
                <a:tab pos="2782888" algn="l"/>
                <a:tab pos="3246438" algn="l"/>
                <a:tab pos="3709988" algn="l"/>
                <a:tab pos="4173538" algn="l"/>
                <a:tab pos="4638675" algn="l"/>
                <a:tab pos="5102225" algn="l"/>
                <a:tab pos="5565775" algn="l"/>
                <a:tab pos="6029325" algn="l"/>
                <a:tab pos="6492875" algn="l"/>
                <a:tab pos="6958013" algn="l"/>
                <a:tab pos="7421563" algn="l"/>
                <a:tab pos="7885113" algn="l"/>
                <a:tab pos="8348663" algn="l"/>
                <a:tab pos="8812213" algn="l"/>
                <a:tab pos="9277350" algn="l"/>
              </a:tabLst>
              <a:defRPr sz="1200"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63550" algn="l"/>
                <a:tab pos="927100" algn="l"/>
                <a:tab pos="1390650" algn="l"/>
                <a:tab pos="1854200" algn="l"/>
                <a:tab pos="2319338" algn="l"/>
                <a:tab pos="2782888" algn="l"/>
                <a:tab pos="3246438" algn="l"/>
                <a:tab pos="3709988" algn="l"/>
                <a:tab pos="4173538" algn="l"/>
                <a:tab pos="4638675" algn="l"/>
                <a:tab pos="5102225" algn="l"/>
                <a:tab pos="5565775" algn="l"/>
                <a:tab pos="6029325" algn="l"/>
                <a:tab pos="6492875" algn="l"/>
                <a:tab pos="6958013" algn="l"/>
                <a:tab pos="7421563" algn="l"/>
                <a:tab pos="7885113" algn="l"/>
                <a:tab pos="8348663" algn="l"/>
                <a:tab pos="8812213" algn="l"/>
                <a:tab pos="9277350" algn="l"/>
              </a:tabLst>
              <a:defRPr sz="1200"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63550" algn="l"/>
                <a:tab pos="927100" algn="l"/>
                <a:tab pos="1390650" algn="l"/>
                <a:tab pos="1854200" algn="l"/>
                <a:tab pos="2319338" algn="l"/>
                <a:tab pos="2782888" algn="l"/>
                <a:tab pos="3246438" algn="l"/>
                <a:tab pos="3709988" algn="l"/>
                <a:tab pos="4173538" algn="l"/>
                <a:tab pos="4638675" algn="l"/>
                <a:tab pos="5102225" algn="l"/>
                <a:tab pos="5565775" algn="l"/>
                <a:tab pos="6029325" algn="l"/>
                <a:tab pos="6492875" algn="l"/>
                <a:tab pos="6958013" algn="l"/>
                <a:tab pos="7421563" algn="l"/>
                <a:tab pos="7885113" algn="l"/>
                <a:tab pos="8348663" algn="l"/>
                <a:tab pos="8812213" algn="l"/>
                <a:tab pos="9277350" algn="l"/>
              </a:tabLst>
              <a:defRPr sz="1200"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63550" algn="l"/>
                <a:tab pos="927100" algn="l"/>
                <a:tab pos="1390650" algn="l"/>
                <a:tab pos="1854200" algn="l"/>
                <a:tab pos="2319338" algn="l"/>
                <a:tab pos="2782888" algn="l"/>
                <a:tab pos="3246438" algn="l"/>
                <a:tab pos="3709988" algn="l"/>
                <a:tab pos="4173538" algn="l"/>
                <a:tab pos="4638675" algn="l"/>
                <a:tab pos="5102225" algn="l"/>
                <a:tab pos="5565775" algn="l"/>
                <a:tab pos="6029325" algn="l"/>
                <a:tab pos="6492875" algn="l"/>
                <a:tab pos="6958013" algn="l"/>
                <a:tab pos="7421563" algn="l"/>
                <a:tab pos="7885113" algn="l"/>
                <a:tab pos="8348663" algn="l"/>
                <a:tab pos="8812213" algn="l"/>
                <a:tab pos="9277350" algn="l"/>
              </a:tabLst>
              <a:defRPr sz="1200"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63550" algn="l"/>
                <a:tab pos="927100" algn="l"/>
                <a:tab pos="1390650" algn="l"/>
                <a:tab pos="1854200" algn="l"/>
                <a:tab pos="2319338" algn="l"/>
                <a:tab pos="2782888" algn="l"/>
                <a:tab pos="3246438" algn="l"/>
                <a:tab pos="3709988" algn="l"/>
                <a:tab pos="4173538" algn="l"/>
                <a:tab pos="4638675" algn="l"/>
                <a:tab pos="5102225" algn="l"/>
                <a:tab pos="5565775" algn="l"/>
                <a:tab pos="6029325" algn="l"/>
                <a:tab pos="6492875" algn="l"/>
                <a:tab pos="6958013" algn="l"/>
                <a:tab pos="7421563" algn="l"/>
                <a:tab pos="7885113" algn="l"/>
                <a:tab pos="8348663" algn="l"/>
                <a:tab pos="8812213" algn="l"/>
                <a:tab pos="9277350" algn="l"/>
              </a:tabLst>
              <a:defRPr sz="1200"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Verdana" panose="020B0604030504040204" pitchFamily="34" charset="0"/>
              <a:buNone/>
            </a:pPr>
            <a:fld id="{2DF65004-3A44-4AE4-93B6-416A24D9F68E}" type="slidenum">
              <a:rPr lang="en-GB" altLang="en-US"/>
              <a:pPr algn="r" eaLnBrk="1" hangingPunct="1">
                <a:lnSpc>
                  <a:spcPct val="93000"/>
                </a:lnSpc>
                <a:spcBef>
                  <a:spcPct val="0"/>
                </a:spcBef>
                <a:buClr>
                  <a:srgbClr val="000000"/>
                </a:buClr>
                <a:buFont typeface="Verdana" panose="020B0604030504040204" pitchFamily="34" charset="0"/>
                <a:buNone/>
              </a:pPr>
              <a:t>162</a:t>
            </a:fld>
            <a:endParaRPr lang="en-GB" altLang="en-US" dirty="0"/>
          </a:p>
        </p:txBody>
      </p:sp>
      <p:sp>
        <p:nvSpPr>
          <p:cNvPr id="55301" name="Text Box 3"/>
          <p:cNvSpPr txBox="1">
            <a:spLocks noChangeArrowheads="1"/>
          </p:cNvSpPr>
          <p:nvPr/>
        </p:nvSpPr>
        <p:spPr bwMode="auto">
          <a:xfrm>
            <a:off x="1219200" y="712911"/>
            <a:ext cx="4876800" cy="356455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6085" tIns="48043" rIns="96085" bIns="48043" anchor="ctr"/>
          <a:lstStyle>
            <a:lvl1pPr>
              <a:spcBef>
                <a:spcPct val="30000"/>
              </a:spcBef>
              <a:buClr>
                <a:srgbClr val="C00000"/>
              </a:buClr>
              <a:buSzPct val="100000"/>
              <a:buFont typeface="Calibri" panose="020F0502020204030204" pitchFamily="34" charset="0"/>
              <a:buChar char="●"/>
              <a:defRPr sz="12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32946A"/>
              </a:buClr>
              <a:buSzPct val="70000"/>
              <a:buFont typeface="Wingdings" panose="05000000000000000000" pitchFamily="2" charset="2"/>
              <a:buChar char="n"/>
              <a:defRPr sz="12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buClr>
                <a:srgbClr val="2D2DB9"/>
              </a:buClr>
              <a:buSzPct val="70000"/>
              <a:buFont typeface="Wingdings" panose="05000000000000000000" pitchFamily="2" charset="2"/>
              <a:buChar char="®"/>
              <a:defRPr sz="12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1000"/>
              </a:lnSpc>
              <a:spcBef>
                <a:spcPct val="0"/>
              </a:spcBef>
              <a:buClr>
                <a:srgbClr val="000000"/>
              </a:buClr>
              <a:buFont typeface="Verdana" panose="020B0604030504040204" pitchFamily="34" charset="0"/>
              <a:buNone/>
            </a:pPr>
            <a:endParaRPr lang="en-US" altLang="en-US" sz="1900" dirty="0">
              <a:solidFill>
                <a:schemeClr val="bg1"/>
              </a:solidFill>
            </a:endParaRPr>
          </a:p>
        </p:txBody>
      </p:sp>
      <p:sp>
        <p:nvSpPr>
          <p:cNvPr id="55302" name="Rectangle 4"/>
          <p:cNvSpPr>
            <a:spLocks noGrp="1" noChangeArrowheads="1"/>
          </p:cNvSpPr>
          <p:nvPr>
            <p:ph type="body"/>
          </p:nvPr>
        </p:nvSpPr>
        <p:spPr bwMode="auto">
          <a:xfrm>
            <a:off x="730527" y="4513456"/>
            <a:ext cx="5852491" cy="437483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endParaRPr lang="en-US" altLang="en-US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376380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itchFamily="34" charset="0"/>
              <a:buNone/>
            </a:pPr>
            <a:endParaRPr lang="en-US" sz="16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AC0631-5CCB-4E03-ABA8-3BD1C9E8C2C2}" type="slidenum">
              <a:rPr lang="en-US" altLang="en-US" smtClean="0"/>
              <a:pPr>
                <a:defRPr/>
              </a:pPr>
              <a:t>166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20925729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endParaRPr lang="en-US" altLang="en-US" b="1" dirty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C00000"/>
              </a:buClr>
              <a:buFont typeface="Calibri" panose="020F0502020204030204" pitchFamily="34" charset="0"/>
              <a:buChar char="●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5372" indent="-302066">
              <a:spcBef>
                <a:spcPct val="30000"/>
              </a:spcBef>
              <a:buClr>
                <a:srgbClr val="008000"/>
              </a:buClr>
              <a:buSzPct val="70000"/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8265" indent="-241653">
              <a:spcBef>
                <a:spcPct val="3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®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1571" indent="-241653">
              <a:spcBef>
                <a:spcPct val="30000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4878" indent="-241653">
              <a:spcBef>
                <a:spcPct val="30000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CC9D9A7-6A52-4E98-B917-621243E450E8}" type="slidenum">
              <a:rPr lang="en-US" altLang="en-US" smtClean="0"/>
              <a:pPr>
                <a:spcBef>
                  <a:spcPct val="0"/>
                </a:spcBef>
                <a:buClrTx/>
                <a:buFontTx/>
                <a:buNone/>
              </a:pPr>
              <a:t>169</a:t>
            </a:fld>
            <a:endParaRPr lang="en-US" alt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08483526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765235" algn="l"/>
                <a:tab pos="1530469" algn="l"/>
                <a:tab pos="2295704" algn="l"/>
                <a:tab pos="3060939" algn="l"/>
              </a:tabLst>
              <a:defRPr sz="1300">
                <a:solidFill>
                  <a:srgbClr val="000000"/>
                </a:solidFill>
                <a:latin typeface="Cambria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765235" algn="l"/>
                <a:tab pos="1530469" algn="l"/>
                <a:tab pos="2295704" algn="l"/>
                <a:tab pos="3060939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765235" algn="l"/>
                <a:tab pos="1530469" algn="l"/>
                <a:tab pos="2295704" algn="l"/>
                <a:tab pos="3060939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765235" algn="l"/>
                <a:tab pos="1530469" algn="l"/>
                <a:tab pos="2295704" algn="l"/>
                <a:tab pos="3060939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765235" algn="l"/>
                <a:tab pos="1530469" algn="l"/>
                <a:tab pos="2295704" algn="l"/>
                <a:tab pos="3060939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5pPr>
            <a:lvl6pPr marL="2658184" indent="-241653" defTabSz="483306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65235" algn="l"/>
                <a:tab pos="1530469" algn="l"/>
                <a:tab pos="2295704" algn="l"/>
                <a:tab pos="3060939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6pPr>
            <a:lvl7pPr marL="3141490" indent="-241653" defTabSz="483306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65235" algn="l"/>
                <a:tab pos="1530469" algn="l"/>
                <a:tab pos="2295704" algn="l"/>
                <a:tab pos="3060939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7pPr>
            <a:lvl8pPr marL="3624796" indent="-241653" defTabSz="483306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65235" algn="l"/>
                <a:tab pos="1530469" algn="l"/>
                <a:tab pos="2295704" algn="l"/>
                <a:tab pos="3060939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8pPr>
            <a:lvl9pPr marL="4108102" indent="-241653" defTabSz="483306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65235" algn="l"/>
                <a:tab pos="1530469" algn="l"/>
                <a:tab pos="2295704" algn="l"/>
                <a:tab pos="3060939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48A2374-5375-4C73-8613-2778F9CCD561}" type="slidenum">
              <a:rPr lang="en-US" altLang="en-US" smtClean="0">
                <a:cs typeface="Arial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170</a:t>
            </a:fld>
            <a:endParaRPr lang="en-US" altLang="en-US" dirty="0">
              <a:cs typeface="Arial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solidFill>
            <a:srgbClr val="FFFFFF"/>
          </a:solidFill>
          <a:ln/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8821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7670"/>
            <a:ext cx="12192000" cy="13271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Rectangle 6"/>
          <p:cNvSpPr/>
          <p:nvPr/>
        </p:nvSpPr>
        <p:spPr>
          <a:xfrm>
            <a:off x="3" y="1218977"/>
            <a:ext cx="8799444" cy="3901440"/>
          </a:xfrm>
          <a:prstGeom prst="rect">
            <a:avLst/>
          </a:prstGeom>
          <a:solidFill>
            <a:srgbClr val="CF2124"/>
          </a:solidFill>
          <a:ln>
            <a:solidFill>
              <a:srgbClr val="CF212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6503" y="3697339"/>
            <a:ext cx="6966440" cy="111283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320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" y="5056020"/>
            <a:ext cx="8799444" cy="86815"/>
          </a:xfrm>
          <a:prstGeom prst="rect">
            <a:avLst/>
          </a:prstGeom>
          <a:solidFill>
            <a:srgbClr val="CF21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/>
          <p:cNvSpPr/>
          <p:nvPr/>
        </p:nvSpPr>
        <p:spPr>
          <a:xfrm>
            <a:off x="2" y="5056019"/>
            <a:ext cx="8799444" cy="86815"/>
          </a:xfrm>
          <a:prstGeom prst="rect">
            <a:avLst/>
          </a:prstGeom>
          <a:solidFill>
            <a:srgbClr val="CF21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14456" y="1875512"/>
            <a:ext cx="6970533" cy="1219200"/>
          </a:xfrm>
        </p:spPr>
        <p:txBody>
          <a:bodyPr>
            <a:no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" y="5080552"/>
            <a:ext cx="8802624" cy="79733"/>
          </a:xfrm>
          <a:prstGeom prst="rect">
            <a:avLst/>
          </a:prstGeom>
          <a:solidFill>
            <a:srgbClr val="8417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8FC22DCF-745A-4DC3-B665-A0074C9C67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908313" y="6265305"/>
            <a:ext cx="13338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11-12-2020 v0.92</a:t>
            </a:r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CBC612DE-D950-4428-877D-2DD581B2EB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D1E1579-3061-415D-AF01-C70AD0C2F9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C71C609-0F0D-4841-9F2F-030B3379F104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59705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C98A886-9021-4C60-ADDE-F7B5BCD7E6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908313" y="6265305"/>
            <a:ext cx="13338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11-12-2020 v0.92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A42CA81-BDD6-477B-A480-7E3779C457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4433219-8454-41A7-8706-D23CF3DEB8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C71C609-0F0D-4841-9F2F-030B3379F104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0349023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7670"/>
            <a:ext cx="12192000" cy="13271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Rectangle 6"/>
          <p:cNvSpPr/>
          <p:nvPr/>
        </p:nvSpPr>
        <p:spPr>
          <a:xfrm>
            <a:off x="2" y="1752600"/>
            <a:ext cx="12191997" cy="1524000"/>
          </a:xfrm>
          <a:prstGeom prst="rect">
            <a:avLst/>
          </a:prstGeom>
          <a:solidFill>
            <a:srgbClr val="CF2124"/>
          </a:solidFill>
          <a:ln>
            <a:solidFill>
              <a:srgbClr val="CF212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6502" y="3697339"/>
            <a:ext cx="10284897" cy="111283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3200">
                <a:solidFill>
                  <a:schemeClr val="tx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Section subtitle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914456" y="1875512"/>
            <a:ext cx="10286944" cy="1219200"/>
          </a:xfrm>
        </p:spPr>
        <p:txBody>
          <a:bodyPr>
            <a:no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edit Section title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00FBC534-17C0-4222-AADE-7C7F790884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908313" y="6265305"/>
            <a:ext cx="13338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11-12-2020 v0.92</a:t>
            </a:r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86D7AF6E-738D-4097-8AA1-592F35F877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6B0EE7E-6ABF-45F2-862B-59DFDDA071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C71C609-0F0D-4841-9F2F-030B3379F104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37764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/>
        <p:txBody>
          <a:bodyPr/>
          <a:lstStyle>
            <a:lvl4pPr marL="1944688" indent="-227013">
              <a:defRPr/>
            </a:lvl4pPr>
            <a:lvl5pPr marL="2397125" indent="-227013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64C4831D-E571-40D1-9BA5-EB410F1A36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908313" y="6265305"/>
            <a:ext cx="13338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11-12-2020 v0.92</a:t>
            </a:r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3412500-05FD-4AB0-AE49-5B19E68A04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CE02AD5-6A7F-46E0-84C7-FF976F5D37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C71C609-0F0D-4841-9F2F-030B3379F104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49906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11-12-2020 v0.92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176C80-3929-4771-A23C-9F9CC74EC15F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1282700" y="1754188"/>
            <a:ext cx="4663440" cy="40227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6396039" y="1754188"/>
            <a:ext cx="4663440" cy="40227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739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pos="800" userDrawn="1">
          <p15:clr>
            <a:srgbClr val="FBAE40"/>
          </p15:clr>
        </p15:guide>
        <p15:guide id="8" pos="6944" userDrawn="1">
          <p15:clr>
            <a:srgbClr val="FBAE40"/>
          </p15:clr>
        </p15:guide>
        <p15:guide id="9" orient="horz" pos="828" userDrawn="1">
          <p15:clr>
            <a:srgbClr val="FBAE40"/>
          </p15:clr>
        </p15:guide>
        <p15:guide id="10" pos="1067" userDrawn="1">
          <p15:clr>
            <a:srgbClr val="FBAE40"/>
          </p15:clr>
        </p15:guide>
        <p15:guide id="11" pos="925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0000" y="1535114"/>
            <a:ext cx="4663440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8616" y="1535114"/>
            <a:ext cx="4663440" cy="6397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11-12-2020 v0.92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3A8DBD-CFCB-446C-B8A6-1CA899896161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70001" y="2174876"/>
            <a:ext cx="4664075" cy="377983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6408616" y="2174876"/>
            <a:ext cx="4663440" cy="377983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41899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1278833" y="1761434"/>
            <a:ext cx="9753600" cy="22212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1278467" y="4108451"/>
            <a:ext cx="9753600" cy="17801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0EAB2239-8E25-49C9-99BF-5684D3161A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908313" y="6265305"/>
            <a:ext cx="13338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11-12-2020 v0.92</a:t>
            </a:r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5380C27-F730-4F6A-A37E-360C3C6314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E497E5E-C376-4F33-B358-47C269FC8C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C71C609-0F0D-4841-9F2F-030B3379F104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30111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9E3000-1FE7-4597-BE23-A1AC10F0DE04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569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pos="800" userDrawn="1">
          <p15:clr>
            <a:srgbClr val="FBAE40"/>
          </p15:clr>
        </p15:guide>
        <p15:guide id="8" pos="6944" userDrawn="1">
          <p15:clr>
            <a:srgbClr val="FBAE40"/>
          </p15:clr>
        </p15:guide>
        <p15:guide id="9" orient="horz" pos="828" userDrawn="1">
          <p15:clr>
            <a:srgbClr val="FBAE40"/>
          </p15:clr>
        </p15:guide>
        <p15:guide id="10" pos="1067" userDrawn="1">
          <p15:clr>
            <a:srgbClr val="FBAE40"/>
          </p15:clr>
        </p15:guide>
        <p15:guide id="11" pos="9259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11-12-2020 v0.92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12D7E6-FB69-44F1-8A56-928FF0B4A47C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-17670"/>
            <a:ext cx="12192000" cy="12280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Rectangle 5"/>
          <p:cNvSpPr/>
          <p:nvPr/>
        </p:nvSpPr>
        <p:spPr>
          <a:xfrm>
            <a:off x="0" y="-17670"/>
            <a:ext cx="12192000" cy="15258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063863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17670"/>
            <a:ext cx="12192000" cy="12280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/>
          <p:cNvSpPr/>
          <p:nvPr/>
        </p:nvSpPr>
        <p:spPr>
          <a:xfrm>
            <a:off x="0" y="-17670"/>
            <a:ext cx="12192000" cy="147167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ectangle 6"/>
          <p:cNvSpPr/>
          <p:nvPr/>
        </p:nvSpPr>
        <p:spPr>
          <a:xfrm rot="16200000">
            <a:off x="-2828541" y="2810564"/>
            <a:ext cx="6876288" cy="1219200"/>
          </a:xfrm>
          <a:prstGeom prst="rect">
            <a:avLst/>
          </a:prstGeom>
          <a:solidFill>
            <a:srgbClr val="CF21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 rot="16200000">
            <a:off x="-2255517" y="2278380"/>
            <a:ext cx="573024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51815" y="6132291"/>
            <a:ext cx="315576" cy="3155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/>
          <p:cNvSpPr/>
          <p:nvPr/>
        </p:nvSpPr>
        <p:spPr>
          <a:xfrm rot="5400000">
            <a:off x="-2179072" y="3380298"/>
            <a:ext cx="6876288" cy="79733"/>
          </a:xfrm>
          <a:prstGeom prst="rect">
            <a:avLst/>
          </a:prstGeom>
          <a:solidFill>
            <a:srgbClr val="8417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109AB4BA-7836-449F-8D4E-3C7E30A6FE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908313" y="6265305"/>
            <a:ext cx="13338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11-12-2020 v0.92</a:t>
            </a:r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EC1F311E-E951-4DF1-BA2A-E543F04947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109EDEA-7A8F-4B44-B4D9-0B4797C893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C71C609-0F0D-4841-9F2F-030B3379F104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8932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08313" y="6265305"/>
            <a:ext cx="13338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11-12-2020 v0.92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C71C609-0F0D-4841-9F2F-030B3379F104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idx="1"/>
          </p:nvPr>
        </p:nvSpPr>
        <p:spPr>
          <a:xfrm>
            <a:off x="1278833" y="1761433"/>
            <a:ext cx="9753600" cy="4023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-9265"/>
            <a:ext cx="12192000" cy="1219200"/>
          </a:xfrm>
          <a:prstGeom prst="rect">
            <a:avLst/>
          </a:prstGeom>
          <a:solidFill>
            <a:srgbClr val="CF21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3" y="28835"/>
            <a:ext cx="97513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10164" y="431029"/>
            <a:ext cx="315576" cy="3155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/>
          <p:cNvSpPr/>
          <p:nvPr/>
        </p:nvSpPr>
        <p:spPr>
          <a:xfrm>
            <a:off x="410164" y="431029"/>
            <a:ext cx="315576" cy="3155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Rectangle 12"/>
          <p:cNvSpPr/>
          <p:nvPr/>
        </p:nvSpPr>
        <p:spPr>
          <a:xfrm>
            <a:off x="0" y="1182571"/>
            <a:ext cx="12192000" cy="79733"/>
          </a:xfrm>
          <a:prstGeom prst="rect">
            <a:avLst/>
          </a:prstGeom>
          <a:solidFill>
            <a:srgbClr val="8417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295979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4" r:id="rId1"/>
    <p:sldLayoutId id="2147484516" r:id="rId2"/>
    <p:sldLayoutId id="2147484495" r:id="rId3"/>
    <p:sldLayoutId id="2147484496" r:id="rId4"/>
    <p:sldLayoutId id="2147484497" r:id="rId5"/>
    <p:sldLayoutId id="2147484498" r:id="rId6"/>
    <p:sldLayoutId id="2147484499" r:id="rId7"/>
    <p:sldLayoutId id="2147484500" r:id="rId8"/>
    <p:sldLayoutId id="2147484501" r:id="rId9"/>
    <p:sldLayoutId id="2147484514" r:id="rId10"/>
  </p:sldLayoutIdLst>
  <p:hf hdr="0"/>
  <p:txStyles>
    <p:titleStyle>
      <a:lvl1pPr algn="l" defTabSz="457189" rtl="0" eaLnBrk="1" latinLnBrk="0" hangingPunct="1">
        <a:spcBef>
          <a:spcPct val="0"/>
        </a:spcBef>
        <a:buNone/>
        <a:defRPr sz="40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1313" indent="-341313" algn="l" defTabSz="457189" rtl="0" eaLnBrk="1" latinLnBrk="0" hangingPunct="1">
        <a:spcBef>
          <a:spcPts val="1800"/>
        </a:spcBef>
        <a:buClr>
          <a:srgbClr val="CF2124"/>
        </a:buClr>
        <a:buSzPct val="70000"/>
        <a:buFont typeface="Wingdings" panose="05000000000000000000" pitchFamily="2" charset="2"/>
        <a:buChar char="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38138" algn="l" defTabSz="457189" rtl="0" eaLnBrk="1" latinLnBrk="0" hangingPunct="1">
        <a:spcBef>
          <a:spcPts val="900"/>
        </a:spcBef>
        <a:buClr>
          <a:srgbClr val="CF2124"/>
        </a:buClr>
        <a:buSzPct val="110000"/>
        <a:buFont typeface="Calibri" panose="020F0502020204030204" pitchFamily="34" charset="0"/>
        <a:buChar char="─"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28750" indent="-285750" algn="l" defTabSz="457189" rtl="0" eaLnBrk="1" latinLnBrk="0" hangingPunct="1">
        <a:spcBef>
          <a:spcPts val="600"/>
        </a:spcBef>
        <a:buClr>
          <a:srgbClr val="55493F"/>
        </a:buClr>
        <a:buSzPct val="110000"/>
        <a:buFont typeface="Arial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0" pos="1067" userDrawn="1">
          <p15:clr>
            <a:srgbClr val="F26B43"/>
          </p15:clr>
        </p15:guide>
        <p15:guide id="11" orient="horz" pos="1344" userDrawn="1">
          <p15:clr>
            <a:srgbClr val="F26B43"/>
          </p15:clr>
        </p15:guide>
        <p15:guide id="12" pos="683" userDrawn="1">
          <p15:clr>
            <a:srgbClr val="F26B43"/>
          </p15:clr>
        </p15:guide>
        <p15:guide id="13" orient="horz" pos="1056" userDrawn="1">
          <p15:clr>
            <a:srgbClr val="F26B43"/>
          </p15:clr>
        </p15:guide>
        <p15:guide id="14" orient="horz" pos="828" userDrawn="1">
          <p15:clr>
            <a:srgbClr val="F26B43"/>
          </p15:clr>
        </p15:guide>
        <p15:guide id="15" pos="80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0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3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3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0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3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3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0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3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0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0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0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0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0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hyperlink" Target="mailto:bonant@aol.com" TargetMode="External"/><Relationship Id="rId1" Type="http://schemas.openxmlformats.org/officeDocument/2006/relationships/slideLayout" Target="../slideLayouts/slideLayout10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0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3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3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3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3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3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3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3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3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3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3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3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3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3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3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3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3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3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3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1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3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3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10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0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0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1.xml"/></Relationships>
</file>

<file path=ppt/slides/_rels/slide2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3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1.xml"/></Relationships>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3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3.xml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3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10.xml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3.xml"/></Relationships>
</file>

<file path=ppt/slides/_rels/slide2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3.xml"/></Relationships>
</file>

<file path=ppt/slides/_rels/slide2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6.png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3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10.xml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3.xml"/></Relationships>
</file>

<file path=ppt/slides/_rels/slide2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9.png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2.png"/><Relationship Id="rId4" Type="http://schemas.openxmlformats.org/officeDocument/2006/relationships/image" Target="../media/image131.emf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1.emf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10.xml"/></Relationships>
</file>

<file path=ppt/slides/_rels/slide2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10.xml"/></Relationships>
</file>

<file path=ppt/slides/_rels/slide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1.emf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10.xml"/></Relationships>
</file>

<file path=ppt/slides/_rels/slide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1.emf"/></Relationships>
</file>

<file path=ppt/slides/_rels/slide2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3.xml"/></Relationships>
</file>

<file path=ppt/slides/_rels/slide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3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10.xml"/></Relationships>
</file>

<file path=ppt/slides/_rels/slide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1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2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3.xml"/></Relationships>
</file>

<file path=ppt/slides/_rels/slide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3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10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0.xml"/></Relationships>
</file>

<file path=ppt/slides/_rels/slide2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2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emf"/><Relationship Id="rId4" Type="http://schemas.openxmlformats.org/officeDocument/2006/relationships/image" Target="../media/image1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11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emf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emf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emf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0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0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0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 dirty="0"/>
              <a:t>Ray Caldwell</a:t>
            </a:r>
          </a:p>
        </p:txBody>
      </p:sp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Young </a:t>
            </a:r>
            <a:r>
              <a:rPr lang="en-US" altLang="en-US"/>
              <a:t>Married Couple</a:t>
            </a:r>
            <a:endParaRPr lang="en-US" alt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489C37-536D-470B-86E3-D80960E740B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7FCD72-7AE5-481A-803F-10D6E046AA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CD20A6-1069-4F22-8D8A-B776417398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71C609-0F0D-4841-9F2F-030B3379F104}" type="slidenum">
              <a:rPr lang="en-US" altLang="en-US" smtClean="0"/>
              <a:pPr>
                <a:defRPr/>
              </a:pPr>
              <a:t>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28696356"/>
      </p:ext>
    </p:extLst>
  </p:cSld>
  <p:clrMapOvr>
    <a:masterClrMapping/>
  </p:clrMapOvr>
  <p:transition spd="slow" advTm="30887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AE820BBC-AC8A-41A2-B5A2-A38EDA688333}" type="slidenum">
              <a:rPr lang="en-US" altLang="en-US" smtClean="0"/>
              <a:pPr/>
              <a:t>10</a:t>
            </a:fld>
            <a:endParaRPr lang="en-US" altLang="en-US" dirty="0"/>
          </a:p>
        </p:txBody>
      </p:sp>
      <p:sp>
        <p:nvSpPr>
          <p:cNvPr id="10242" name="Rectangle 2"/>
          <p:cNvSpPr>
            <a:spLocks noGrp="1" noChangeArrowheads="1"/>
          </p:cNvSpPr>
          <p:nvPr>
            <p:ph sz="quarter" idx="12"/>
          </p:nvPr>
        </p:nvSpPr>
        <p:spPr>
          <a:xfrm>
            <a:off x="1066803" y="1447800"/>
            <a:ext cx="9753600" cy="4434850"/>
          </a:xfrm>
        </p:spPr>
        <p:txBody>
          <a:bodyPr>
            <a:normAutofit lnSpcReduction="10000"/>
          </a:bodyPr>
          <a:lstStyle/>
          <a:p>
            <a:r>
              <a:rPr lang="en-GB" altLang="en-US" dirty="0"/>
              <a:t>Why file MFS?</a:t>
            </a:r>
          </a:p>
          <a:p>
            <a:pPr lvl="1"/>
            <a:r>
              <a:rPr lang="en-GB" altLang="en-US" dirty="0"/>
              <a:t>Taxpayer chooses to file MFS</a:t>
            </a:r>
          </a:p>
          <a:p>
            <a:pPr lvl="1"/>
            <a:r>
              <a:rPr lang="en-GB" altLang="en-US" dirty="0"/>
              <a:t>Spouse has already filed MFS</a:t>
            </a:r>
          </a:p>
          <a:p>
            <a:pPr lvl="1"/>
            <a:r>
              <a:rPr lang="en-GB" altLang="en-US" dirty="0"/>
              <a:t>Married but separated and not filing MFJ</a:t>
            </a:r>
          </a:p>
          <a:p>
            <a:pPr lvl="2"/>
            <a:r>
              <a:rPr lang="en-GB" altLang="en-US" dirty="0"/>
              <a:t>Cannot file Single even if separated for years and does not know spouse’s location</a:t>
            </a:r>
          </a:p>
          <a:p>
            <a:pPr>
              <a:tabLst>
                <a:tab pos="1085850" algn="l"/>
              </a:tabLst>
            </a:pPr>
            <a:r>
              <a:rPr lang="en-GB" altLang="en-US" dirty="0"/>
              <a:t>Must provide spouse’s Social Security #</a:t>
            </a:r>
          </a:p>
          <a:p>
            <a:pPr lvl="1">
              <a:tabLst>
                <a:tab pos="1085850" algn="l"/>
              </a:tabLst>
            </a:pPr>
            <a:r>
              <a:rPr lang="en-GB" altLang="en-US" dirty="0"/>
              <a:t>If not known, file paper return</a:t>
            </a:r>
          </a:p>
          <a:p>
            <a:pPr lvl="1">
              <a:tabLst>
                <a:tab pos="1085850" algn="l"/>
              </a:tabLst>
            </a:pPr>
            <a:r>
              <a:rPr lang="en-GB" altLang="en-US" dirty="0"/>
              <a:t>Required field in TSO so enter 111-00-1111 </a:t>
            </a:r>
          </a:p>
        </p:txBody>
      </p:sp>
      <p:sp>
        <p:nvSpPr>
          <p:cNvPr id="25602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Married Filing Separately (MFS)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5B1C67-17BB-4810-80F8-A8BBA059720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749359"/>
      </p:ext>
    </p:extLst>
  </p:cSld>
  <p:clrMapOvr>
    <a:masterClrMapping/>
  </p:clrMapOvr>
  <p:transition advTm="168185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100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TSO - Jury Duty Pay on Federal 1040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294967295"/>
          </p:nvPr>
        </p:nvPicPr>
        <p:blipFill>
          <a:blip r:embed="rId3"/>
          <a:stretch>
            <a:fillRect/>
          </a:stretch>
        </p:blipFill>
        <p:spPr>
          <a:xfrm>
            <a:off x="3019425" y="1362075"/>
            <a:ext cx="5591175" cy="48926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9144000" y="5029199"/>
            <a:ext cx="2438400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Transferred from Schedule 1, Part I, total</a:t>
            </a:r>
          </a:p>
        </p:txBody>
      </p:sp>
      <p:sp>
        <p:nvSpPr>
          <p:cNvPr id="8" name="Oval 7"/>
          <p:cNvSpPr/>
          <p:nvPr/>
        </p:nvSpPr>
        <p:spPr>
          <a:xfrm>
            <a:off x="8305800" y="5218331"/>
            <a:ext cx="350638" cy="268069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>
            <a:cxnSpLocks/>
            <a:stCxn id="7" idx="1"/>
            <a:endCxn id="8" idx="6"/>
          </p:cNvCxnSpPr>
          <p:nvPr/>
        </p:nvCxnSpPr>
        <p:spPr>
          <a:xfrm flipH="1">
            <a:off x="8656438" y="5352365"/>
            <a:ext cx="487562" cy="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2E9EA2-280B-46BF-9E52-197890806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06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12"/>
    </mc:Choice>
    <mc:Fallback xmlns="">
      <p:transition spd="slow" advTm="12012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101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TSO - Jury Duty Pay on NJ 1040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294967295"/>
          </p:nvPr>
        </p:nvPicPr>
        <p:blipFill>
          <a:blip r:embed="rId3"/>
          <a:stretch>
            <a:fillRect/>
          </a:stretch>
        </p:blipFill>
        <p:spPr>
          <a:xfrm>
            <a:off x="3657600" y="1358900"/>
            <a:ext cx="4038600" cy="49911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8446670" y="2919585"/>
            <a:ext cx="1460721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Jury duty pay</a:t>
            </a:r>
          </a:p>
        </p:txBody>
      </p:sp>
      <p:cxnSp>
        <p:nvCxnSpPr>
          <p:cNvPr id="9" name="Straight Arrow Connector 8"/>
          <p:cNvCxnSpPr>
            <a:cxnSpLocks/>
            <a:stCxn id="7" idx="1"/>
            <a:endCxn id="11" idx="6"/>
          </p:cNvCxnSpPr>
          <p:nvPr/>
        </p:nvCxnSpPr>
        <p:spPr>
          <a:xfrm flipH="1">
            <a:off x="7696200" y="3104251"/>
            <a:ext cx="750470" cy="2293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7278595" y="3008340"/>
            <a:ext cx="417605" cy="237692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5D3730-02EF-4DCA-A718-4AB3BAABB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46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80"/>
    </mc:Choice>
    <mc:Fallback xmlns="">
      <p:transition spd="slow" advTm="11180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91E65274-A568-43C7-991F-1DCEB6F285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C967D5-0593-4644-ACDE-137D82293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en-US" dirty="0"/>
              <a:t>Scenario Step 7</a:t>
            </a:r>
            <a:br>
              <a:rPr lang="en-US" dirty="0"/>
            </a:br>
            <a:r>
              <a:rPr lang="en-US" dirty="0"/>
              <a:t>Self-Employment Income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DD5256-5292-44DD-B76D-0746598ADB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7A86B9-6421-4539-9513-E078A8FBA5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71C609-0F0D-4841-9F2F-030B3379F104}" type="slidenum">
              <a:rPr lang="en-US" altLang="en-US" smtClean="0"/>
              <a:pPr>
                <a:defRPr/>
              </a:pPr>
              <a:t>102</a:t>
            </a:fld>
            <a:endParaRPr lang="en-US" alt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0085B41-2F1D-46B7-9EC5-80153B82636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66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59"/>
    </mc:Choice>
    <mc:Fallback xmlns="">
      <p:transition spd="slow" advTm="12859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103</a:t>
            </a:fld>
            <a:endParaRPr lang="en-US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altLang="en-US" sz="3500" dirty="0">
                <a:cs typeface="Arial" panose="020B0604020202020204" pitchFamily="34" charset="0"/>
              </a:rPr>
              <a:t>In business for self as a sole proprietor or independent contractor</a:t>
            </a:r>
          </a:p>
          <a:p>
            <a:r>
              <a:rPr lang="en-US" altLang="en-US" sz="3500" dirty="0">
                <a:cs typeface="Arial" panose="020B0604020202020204" pitchFamily="34" charset="0"/>
              </a:rPr>
              <a:t>Trade or business carried on with expectation of making a profit</a:t>
            </a:r>
          </a:p>
          <a:p>
            <a:pPr lvl="1"/>
            <a:r>
              <a:rPr lang="en-US" altLang="en-US" dirty="0">
                <a:cs typeface="Arial" panose="020B0604020202020204" pitchFamily="34" charset="0"/>
              </a:rPr>
              <a:t>Must report sales, expenses, and net profit on Schedule C</a:t>
            </a:r>
          </a:p>
          <a:p>
            <a:pPr lvl="1"/>
            <a:r>
              <a:rPr lang="en-US" altLang="en-US" dirty="0">
                <a:cs typeface="Arial" panose="020B0604020202020204" pitchFamily="34" charset="0"/>
              </a:rPr>
              <a:t>Net loss is out of scope</a:t>
            </a:r>
          </a:p>
          <a:p>
            <a:r>
              <a:rPr lang="en-US" altLang="en-US" dirty="0">
                <a:cs typeface="Arial" panose="020B0604020202020204" pitchFamily="34" charset="0"/>
              </a:rPr>
              <a:t>Difference between employee and independent contractor</a:t>
            </a:r>
          </a:p>
          <a:p>
            <a:pPr lvl="1"/>
            <a:r>
              <a:rPr lang="en-US" altLang="en-US" dirty="0">
                <a:cs typeface="Arial" panose="020B0604020202020204" pitchFamily="34" charset="0"/>
              </a:rPr>
              <a:t>Employee – Employer controls when, where, and how employee works</a:t>
            </a:r>
          </a:p>
          <a:p>
            <a:pPr lvl="1"/>
            <a:r>
              <a:rPr lang="en-US" altLang="en-US" dirty="0">
                <a:cs typeface="Arial" panose="020B0604020202020204" pitchFamily="34" charset="0"/>
              </a:rPr>
              <a:t>Independent contractor – performs services for others (considered self-employed)</a:t>
            </a:r>
          </a:p>
          <a:p>
            <a:endParaRPr lang="en-US" altLang="en-US" dirty="0">
              <a:cs typeface="Arial" panose="020B0604020202020204" pitchFamily="34" charset="0"/>
            </a:endParaRPr>
          </a:p>
          <a:p>
            <a:pPr lvl="1"/>
            <a:endParaRPr lang="en-US" altLang="en-US" dirty="0">
              <a:cs typeface="Arial" panose="020B0604020202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Self-Employment Income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8B684F6-B80E-4CF7-8CED-FC1AE4F5FDB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0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799"/>
    </mc:Choice>
    <mc:Fallback xmlns="">
      <p:transition spd="slow" advTm="109799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904548E9-6249-43D8-B9E7-ADE044522384}" type="slidenum">
              <a:rPr lang="en-US" smtClean="0"/>
              <a:pPr/>
              <a:t>104</a:t>
            </a:fld>
            <a:endParaRPr lang="en-US" dirty="0"/>
          </a:p>
        </p:txBody>
      </p:sp>
      <p:sp>
        <p:nvSpPr>
          <p:cNvPr id="12291" name="Content Placeholder 2"/>
          <p:cNvSpPr>
            <a:spLocks noGrp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Facts and circumstances:</a:t>
            </a:r>
          </a:p>
          <a:p>
            <a:pPr lvl="1"/>
            <a:r>
              <a:rPr lang="en-US" altLang="en-US" dirty="0"/>
              <a:t>Profit motive</a:t>
            </a:r>
          </a:p>
          <a:p>
            <a:pPr lvl="1"/>
            <a:r>
              <a:rPr lang="en-US" altLang="en-US" dirty="0"/>
              <a:t>Reasonable expectation of profit</a:t>
            </a:r>
          </a:p>
          <a:p>
            <a:pPr lvl="1"/>
            <a:r>
              <a:rPr lang="en-US" altLang="en-US" dirty="0"/>
              <a:t>Means of livelihood</a:t>
            </a:r>
          </a:p>
          <a:p>
            <a:pPr lvl="1"/>
            <a:r>
              <a:rPr lang="en-US" altLang="en-US" dirty="0"/>
              <a:t>Regular activity</a:t>
            </a:r>
          </a:p>
          <a:p>
            <a:pPr lvl="1"/>
            <a:r>
              <a:rPr lang="en-US" altLang="en-US" dirty="0"/>
              <a:t>Conducted in a business-like manner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Considered a Business?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B7DBB3-500D-4928-83A9-3F1B5B49890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37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90"/>
    </mc:Choice>
    <mc:Fallback xmlns="">
      <p:transition spd="slow" advTm="66490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904548E9-6249-43D8-B9E7-ADE044522384}" type="slidenum">
              <a:rPr lang="en-US" smtClean="0"/>
              <a:pPr/>
              <a:t>105</a:t>
            </a:fld>
            <a:endParaRPr lang="en-US" dirty="0"/>
          </a:p>
        </p:txBody>
      </p:sp>
      <p:sp>
        <p:nvSpPr>
          <p:cNvPr id="13315" name="Content Placeholder 2"/>
          <p:cNvSpPr>
            <a:spLocks noGrp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Facts and circumstances:</a:t>
            </a:r>
          </a:p>
          <a:p>
            <a:pPr lvl="1"/>
            <a:r>
              <a:rPr lang="en-US" altLang="en-US" dirty="0"/>
              <a:t>Sporadic activity</a:t>
            </a:r>
          </a:p>
          <a:p>
            <a:pPr lvl="2"/>
            <a:r>
              <a:rPr lang="en-US" altLang="en-US" dirty="0"/>
              <a:t>E.g. - one-time fee</a:t>
            </a:r>
          </a:p>
          <a:p>
            <a:pPr lvl="1"/>
            <a:r>
              <a:rPr lang="en-US" altLang="en-US" dirty="0"/>
              <a:t>Gambling winnings</a:t>
            </a:r>
          </a:p>
          <a:p>
            <a:pPr lvl="1"/>
            <a:r>
              <a:rPr lang="en-US" altLang="en-US" dirty="0"/>
              <a:t>Investing</a:t>
            </a:r>
          </a:p>
          <a:p>
            <a:pPr lvl="1"/>
            <a:r>
              <a:rPr lang="en-US" altLang="en-US" dirty="0"/>
              <a:t>Sale of personal assets</a:t>
            </a:r>
          </a:p>
          <a:p>
            <a:pPr lvl="2"/>
            <a:r>
              <a:rPr lang="en-US" altLang="en-US" dirty="0"/>
              <a:t>E.g. - yard sales, Craig’s list, etc.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is Income Producing, But Not Considered a Business?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3DDD15-0767-4193-AD17-777751F0497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14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341"/>
    </mc:Choice>
    <mc:Fallback xmlns="">
      <p:transition spd="slow" advTm="56341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904548E9-6249-43D8-B9E7-ADE044522384}" type="slidenum">
              <a:rPr lang="en-US" smtClean="0"/>
              <a:pPr/>
              <a:t>106</a:t>
            </a:fld>
            <a:endParaRPr lang="en-US" dirty="0"/>
          </a:p>
        </p:txBody>
      </p:sp>
      <p:sp>
        <p:nvSpPr>
          <p:cNvPr id="14339" name="Content Placeholder 2"/>
          <p:cNvSpPr>
            <a:spLocks noGrp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Facts and circumstances:</a:t>
            </a:r>
          </a:p>
          <a:p>
            <a:pPr lvl="1"/>
            <a:r>
              <a:rPr lang="en-US" altLang="en-US" dirty="0"/>
              <a:t>Model airplane contest</a:t>
            </a:r>
          </a:p>
          <a:p>
            <a:pPr lvl="1"/>
            <a:r>
              <a:rPr lang="en-US" altLang="en-US" dirty="0"/>
              <a:t>Beer mug collecting</a:t>
            </a:r>
          </a:p>
          <a:p>
            <a:pPr lvl="1"/>
            <a:r>
              <a:rPr lang="en-US" altLang="en-US" dirty="0"/>
              <a:t>Antique hunting, when not a business</a:t>
            </a:r>
          </a:p>
          <a:p>
            <a:r>
              <a:rPr lang="en-US" altLang="en-US" dirty="0"/>
              <a:t>Usually, more pleasure driven than income driven</a:t>
            </a:r>
          </a:p>
          <a:p>
            <a:r>
              <a:rPr lang="en-US" altLang="en-US" dirty="0"/>
              <a:t>Not-for-profit activities are out of scope</a:t>
            </a:r>
          </a:p>
          <a:p>
            <a:pPr lvl="1"/>
            <a:endParaRPr lang="en-US" alt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Hobbies/Activities Not Entered Into for Profit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E9348F-0301-4283-BF20-EF93FCDFEFC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63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30"/>
    </mc:Choice>
    <mc:Fallback xmlns="">
      <p:transition spd="slow" advTm="55530"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107</a:t>
            </a:fld>
            <a:endParaRPr lang="en-US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r>
              <a:rPr lang="en-US" dirty="0"/>
              <a:t>Business expenses of $25,000 or less</a:t>
            </a:r>
          </a:p>
          <a:p>
            <a:pPr>
              <a:defRPr/>
            </a:pPr>
            <a:r>
              <a:rPr lang="en-US" dirty="0"/>
              <a:t>Cash method of accounting (not accrual)</a:t>
            </a:r>
          </a:p>
          <a:p>
            <a:pPr>
              <a:defRPr/>
            </a:pPr>
            <a:r>
              <a:rPr lang="en-US" dirty="0"/>
              <a:t>No inventory</a:t>
            </a:r>
          </a:p>
          <a:p>
            <a:pPr>
              <a:defRPr/>
            </a:pPr>
            <a:r>
              <a:rPr lang="en-US" dirty="0"/>
              <a:t>Only sole proprietor business</a:t>
            </a:r>
          </a:p>
          <a:p>
            <a:pPr>
              <a:defRPr/>
            </a:pPr>
            <a:r>
              <a:rPr lang="en-US" dirty="0"/>
              <a:t>No employees or contract labor</a:t>
            </a:r>
          </a:p>
          <a:p>
            <a:pPr>
              <a:defRPr/>
            </a:pPr>
            <a:r>
              <a:rPr lang="en-US" dirty="0"/>
              <a:t>No depreciation/amortization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Requirements for Business Income To Be In Scope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8E9AFBE-5ED7-4905-8D6E-B36A18A7D83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38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629"/>
    </mc:Choice>
    <mc:Fallback xmlns="">
      <p:transition spd="slow" advTm="55629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108</a:t>
            </a:fld>
            <a:endParaRPr lang="en-US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1219200" y="1719422"/>
            <a:ext cx="9753600" cy="4023360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dirty="0"/>
              <a:t>No deduction for business use of home (Home Office)</a:t>
            </a:r>
          </a:p>
          <a:p>
            <a:pPr lvl="1">
              <a:defRPr/>
            </a:pPr>
            <a:r>
              <a:rPr lang="en-US" dirty="0"/>
              <a:t>Includes the “simplified option for home office deduction”</a:t>
            </a:r>
          </a:p>
          <a:p>
            <a:r>
              <a:rPr lang="en-US" dirty="0"/>
              <a:t>No transactions involving virtual currency (bitcoins)</a:t>
            </a:r>
          </a:p>
          <a:p>
            <a:r>
              <a:rPr lang="en-US" dirty="0"/>
              <a:t>Must use standard mileage rate for auto expenses</a:t>
            </a:r>
          </a:p>
          <a:p>
            <a:r>
              <a:rPr lang="en-US" dirty="0"/>
              <a:t>No car or equipment rental/lease for more than 30 days</a:t>
            </a:r>
          </a:p>
          <a:p>
            <a:pPr>
              <a:defRPr/>
            </a:pPr>
            <a:r>
              <a:rPr lang="en-US" dirty="0"/>
              <a:t>No prior year disallowed passive activity loss</a:t>
            </a:r>
          </a:p>
          <a:p>
            <a:pPr>
              <a:defRPr/>
            </a:pPr>
            <a:r>
              <a:rPr lang="en-US" dirty="0"/>
              <a:t>Business cannot operate at a loss</a:t>
            </a:r>
          </a:p>
          <a:p>
            <a:pPr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Requirements for Business Income To Be In Scope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1D83492-B29E-4121-AAEE-078AA28D1BB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E1AA82-0CD0-4C67-A118-34B8C33D0C7C}"/>
              </a:ext>
            </a:extLst>
          </p:cNvPr>
          <p:cNvSpPr txBox="1"/>
          <p:nvPr/>
        </p:nvSpPr>
        <p:spPr>
          <a:xfrm>
            <a:off x="10363200" y="836891"/>
            <a:ext cx="7041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cont’d</a:t>
            </a:r>
          </a:p>
        </p:txBody>
      </p:sp>
    </p:spTree>
    <p:extLst>
      <p:ext uri="{BB962C8B-B14F-4D97-AF65-F5344CB8AC3E}">
        <p14:creationId xmlns:p14="http://schemas.microsoft.com/office/powerpoint/2010/main" val="3418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198"/>
    </mc:Choice>
    <mc:Fallback xmlns="">
      <p:transition spd="slow" advTm="88198"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E0C013F8-E040-4FF2-B56C-F496A58173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AEE5BC8-D7E6-4006-89F4-94709C0DC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en-US" dirty="0"/>
              <a:t>Scenario Step 7a</a:t>
            </a:r>
            <a:br>
              <a:rPr lang="en-US" dirty="0"/>
            </a:br>
            <a:r>
              <a:rPr lang="en-US" dirty="0"/>
              <a:t>1099-MISC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31C50F-5F0D-498A-A3DF-2292BCB2F5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F43DB6-15FC-4EF9-9304-0392BECDAF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71C609-0F0D-4841-9F2F-030B3379F104}" type="slidenum">
              <a:rPr lang="en-US" altLang="en-US" smtClean="0"/>
              <a:pPr>
                <a:defRPr/>
              </a:pPr>
              <a:t>109</a:t>
            </a:fld>
            <a:endParaRPr lang="en-US" alt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306EA16-B3A9-44DD-8E41-22B7098997D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68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277"/>
    </mc:Choice>
    <mc:Fallback xmlns="">
      <p:transition spd="slow" advTm="67277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AE820BBC-AC8A-41A2-B5A2-A38EDA688333}" type="slidenum">
              <a:rPr lang="en-US" altLang="en-US" smtClean="0"/>
              <a:pPr/>
              <a:t>11</a:t>
            </a:fld>
            <a:endParaRPr lang="en-US" altLang="en-US" dirty="0"/>
          </a:p>
        </p:txBody>
      </p:sp>
      <p:sp>
        <p:nvSpPr>
          <p:cNvPr id="11266" name="Rectangle 2"/>
          <p:cNvSpPr>
            <a:spLocks noGrp="1" noChangeArrowheads="1"/>
          </p:cNvSpPr>
          <p:nvPr>
            <p:ph sz="quarter" idx="12"/>
          </p:nvPr>
        </p:nvSpPr>
        <p:spPr>
          <a:xfrm>
            <a:off x="1278833" y="1524000"/>
            <a:ext cx="9753600" cy="4572000"/>
          </a:xfrm>
        </p:spPr>
        <p:txBody>
          <a:bodyPr>
            <a:normAutofit fontScale="92500" lnSpcReduction="10000"/>
          </a:bodyPr>
          <a:lstStyle/>
          <a:p>
            <a:r>
              <a:rPr lang="en-GB" altLang="en-US" dirty="0"/>
              <a:t>Highest tax rate/lower standard deduction</a:t>
            </a:r>
          </a:p>
          <a:p>
            <a:r>
              <a:rPr lang="en-GB" altLang="en-US" dirty="0"/>
              <a:t>Maximum social security is taxable if lived with spouse at all during the year</a:t>
            </a:r>
          </a:p>
          <a:p>
            <a:r>
              <a:rPr lang="en-GB" altLang="en-US" dirty="0"/>
              <a:t>Cannot claim most tax credits (EIC, education credits, credit for elderly or disabled)</a:t>
            </a:r>
          </a:p>
          <a:p>
            <a:r>
              <a:rPr lang="en-GB" altLang="en-US" dirty="0"/>
              <a:t>Cannot deduct student loan interest</a:t>
            </a:r>
          </a:p>
          <a:p>
            <a:r>
              <a:rPr lang="en-GB" altLang="en-US" dirty="0"/>
              <a:t>Cannot use standard deduction if spouse itemized</a:t>
            </a:r>
          </a:p>
          <a:p>
            <a:pPr lvl="1"/>
            <a:r>
              <a:rPr lang="en-GB" altLang="en-US" dirty="0"/>
              <a:t>Even if you file first</a:t>
            </a:r>
            <a:r>
              <a:rPr lang="ar-SA" altLang="en-US" dirty="0"/>
              <a:t>‏</a:t>
            </a:r>
            <a:endParaRPr lang="en-GB" altLang="en-US" dirty="0"/>
          </a:p>
        </p:txBody>
      </p:sp>
      <p:sp>
        <p:nvSpPr>
          <p:cNvPr id="27650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MFS - Disadvantages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8808EE-5197-444A-9987-879D2630B0A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166360"/>
      </p:ext>
    </p:extLst>
  </p:cSld>
  <p:clrMapOvr>
    <a:masterClrMapping/>
  </p:clrMapOvr>
  <p:transition advTm="247385"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EEFEA4A-6C65-4CC4-A4BB-311A9684D7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175" y="1389581"/>
            <a:ext cx="7627498" cy="4823647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110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 1099-MISC</a:t>
            </a:r>
          </a:p>
        </p:txBody>
      </p:sp>
      <p:sp>
        <p:nvSpPr>
          <p:cNvPr id="7" name="Oval 6"/>
          <p:cNvSpPr/>
          <p:nvPr/>
        </p:nvSpPr>
        <p:spPr>
          <a:xfrm>
            <a:off x="5713924" y="3746943"/>
            <a:ext cx="877403" cy="414408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flipH="1">
            <a:off x="4953000" y="3015378"/>
            <a:ext cx="2971800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Nonemployee compensation</a:t>
            </a:r>
          </a:p>
        </p:txBody>
      </p:sp>
      <p:cxnSp>
        <p:nvCxnSpPr>
          <p:cNvPr id="9" name="Straight Arrow Connector 8"/>
          <p:cNvCxnSpPr>
            <a:cxnSpLocks/>
          </p:cNvCxnSpPr>
          <p:nvPr/>
        </p:nvCxnSpPr>
        <p:spPr>
          <a:xfrm flipH="1">
            <a:off x="6087626" y="3374779"/>
            <a:ext cx="8374" cy="4169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27E20-D693-4B22-9FDD-9181C1D5F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60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210"/>
    </mc:Choice>
    <mc:Fallback xmlns="">
      <p:transition spd="slow" advTm="52210"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111</a:t>
            </a:fld>
            <a:endParaRPr lang="en-US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Must enter income in proper 1099-MISC box so that it flows to proper Schedule</a:t>
            </a:r>
          </a:p>
          <a:p>
            <a:pPr lvl="1"/>
            <a:r>
              <a:rPr lang="en-US" dirty="0"/>
              <a:t>Must probe with taxpayer to understand what income is for</a:t>
            </a:r>
          </a:p>
          <a:p>
            <a:pPr lvl="1"/>
            <a:r>
              <a:rPr lang="en-US" dirty="0"/>
              <a:t>May enter income in different box than shown on 1099-MISC (different than rules for other forms)</a:t>
            </a:r>
          </a:p>
          <a:p>
            <a:pPr lvl="2"/>
            <a:r>
              <a:rPr lang="en-US" dirty="0"/>
              <a:t>Example:  Client gets a 1099-MISC with income in box 7 for a one time service. Since this is not a regular business, the amount can be entered in box 3 rather than box 7.  </a:t>
            </a:r>
          </a:p>
          <a:p>
            <a:pPr lvl="1"/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Entering Income Reported on 1099-MISC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DDD2289-4B49-4BFF-B4A5-790DDC08371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37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897"/>
    </mc:Choice>
    <mc:Fallback xmlns="">
      <p:transition spd="slow" advTm="99897"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112</a:t>
            </a:fld>
            <a:endParaRPr lang="en-US" alt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quarter" idx="12"/>
            <p:extLst>
              <p:ext uri="{D42A27DB-BD31-4B8C-83A1-F6EECF244321}">
                <p14:modId xmlns:p14="http://schemas.microsoft.com/office/powerpoint/2010/main" val="4128479201"/>
              </p:ext>
            </p:extLst>
          </p:nvPr>
        </p:nvGraphicFramePr>
        <p:xfrm>
          <a:off x="1219201" y="1407108"/>
          <a:ext cx="9753598" cy="48937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87111">
                  <a:extLst>
                    <a:ext uri="{9D8B030D-6E8A-4147-A177-3AD203B41FA5}">
                      <a16:colId xmlns:a16="http://schemas.microsoft.com/office/drawing/2014/main" val="1054732393"/>
                    </a:ext>
                  </a:extLst>
                </a:gridCol>
                <a:gridCol w="3235230">
                  <a:extLst>
                    <a:ext uri="{9D8B030D-6E8A-4147-A177-3AD203B41FA5}">
                      <a16:colId xmlns:a16="http://schemas.microsoft.com/office/drawing/2014/main" val="4274322027"/>
                    </a:ext>
                  </a:extLst>
                </a:gridCol>
                <a:gridCol w="970262">
                  <a:extLst>
                    <a:ext uri="{9D8B030D-6E8A-4147-A177-3AD203B41FA5}">
                      <a16:colId xmlns:a16="http://schemas.microsoft.com/office/drawing/2014/main" val="3249674075"/>
                    </a:ext>
                  </a:extLst>
                </a:gridCol>
                <a:gridCol w="1960995">
                  <a:extLst>
                    <a:ext uri="{9D8B030D-6E8A-4147-A177-3AD203B41FA5}">
                      <a16:colId xmlns:a16="http://schemas.microsoft.com/office/drawing/2014/main" val="3100339285"/>
                    </a:ext>
                  </a:extLst>
                </a:gridCol>
              </a:tblGrid>
              <a:tr h="75287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Type of Income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Examples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Box To Enter In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Schedule It Flows To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72192663"/>
                  </a:ext>
                </a:extLst>
              </a:tr>
              <a:tr h="376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Royalties for use of property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Oil and gas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Sch 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91536544"/>
                  </a:ext>
                </a:extLst>
              </a:tr>
              <a:tr h="75287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Royalties as a result of self-employment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Writers, singers, etc.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Sch 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84030299"/>
                  </a:ext>
                </a:extLst>
              </a:tr>
              <a:tr h="75287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Other income not reported elsewhere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Prizes, awards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Sch 1, Line 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60534884"/>
                  </a:ext>
                </a:extLst>
              </a:tr>
              <a:tr h="75287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Other income that is misreported self-employment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Recurring activity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Sch 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59351472"/>
                  </a:ext>
                </a:extLst>
              </a:tr>
              <a:tr h="75287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Nonemployee compensation for an independent contractor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Uber/Lyft driver, sole proprietor business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Sch 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53943114"/>
                  </a:ext>
                </a:extLst>
              </a:tr>
              <a:tr h="75287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Nonemployee compensation that is not really a business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Non-recurring or sporadic activity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Sch</a:t>
                      </a:r>
                      <a:r>
                        <a:rPr lang="en-US" sz="1100" dirty="0">
                          <a:effectLst/>
                        </a:rPr>
                        <a:t> 1, Line 8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53490067"/>
                  </a:ext>
                </a:extLst>
              </a:tr>
            </a:tbl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Income Reported on 1099-MISC</a:t>
            </a:r>
          </a:p>
        </p:txBody>
      </p:sp>
      <p:sp>
        <p:nvSpPr>
          <p:cNvPr id="7" name="Oval 6"/>
          <p:cNvSpPr/>
          <p:nvPr/>
        </p:nvSpPr>
        <p:spPr>
          <a:xfrm>
            <a:off x="1143000" y="4724400"/>
            <a:ext cx="8610600" cy="76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439401" y="4539734"/>
            <a:ext cx="1358257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For Caldwell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8F563B9-46FD-44D9-A641-5E83D917117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51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746"/>
    </mc:Choice>
    <mc:Fallback xmlns="">
      <p:transition spd="slow" advTm="211746"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Content Placeholder 23"/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5830120" y="1447800"/>
            <a:ext cx="3938015" cy="48175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113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300" dirty="0"/>
              <a:t>TSO – Entering Self-Employment Income Reported on a 1099-MISC</a:t>
            </a:r>
            <a:br>
              <a:rPr lang="en-US" sz="3300" dirty="0"/>
            </a:br>
            <a:r>
              <a:rPr lang="en-US" sz="2700" dirty="0"/>
              <a:t>Federal Section&gt;Income&gt;1099-MISC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10000" y="4190468"/>
            <a:ext cx="1122743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Payer’s ID</a:t>
            </a:r>
          </a:p>
        </p:txBody>
      </p:sp>
      <p:cxnSp>
        <p:nvCxnSpPr>
          <p:cNvPr id="10" name="Straight Arrow Connector 9"/>
          <p:cNvCxnSpPr>
            <a:cxnSpLocks/>
            <a:stCxn id="13" idx="3"/>
          </p:cNvCxnSpPr>
          <p:nvPr/>
        </p:nvCxnSpPr>
        <p:spPr>
          <a:xfrm>
            <a:off x="5026463" y="3108173"/>
            <a:ext cx="1679137" cy="32316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15823" y="2508008"/>
            <a:ext cx="4210640" cy="12003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Payer’s name and address; enter zip code;</a:t>
            </a:r>
          </a:p>
          <a:p>
            <a:r>
              <a:rPr lang="en-US" b="1" dirty="0">
                <a:solidFill>
                  <a:srgbClr val="FF0000"/>
                </a:solidFill>
              </a:rPr>
              <a:t>TSO populate city and state; must change</a:t>
            </a:r>
          </a:p>
          <a:p>
            <a:r>
              <a:rPr lang="en-US" b="1" dirty="0">
                <a:solidFill>
                  <a:srgbClr val="FF0000"/>
                </a:solidFill>
              </a:rPr>
              <a:t>Chula Vista to San Diego to match printed </a:t>
            </a:r>
          </a:p>
          <a:p>
            <a:r>
              <a:rPr lang="en-US" b="1" dirty="0">
                <a:solidFill>
                  <a:srgbClr val="FF0000"/>
                </a:solidFill>
              </a:rPr>
              <a:t>1099-MISC</a:t>
            </a:r>
          </a:p>
        </p:txBody>
      </p:sp>
      <p:sp>
        <p:nvSpPr>
          <p:cNvPr id="12" name="Oval 11"/>
          <p:cNvSpPr/>
          <p:nvPr/>
        </p:nvSpPr>
        <p:spPr>
          <a:xfrm>
            <a:off x="6705600" y="3347258"/>
            <a:ext cx="1143000" cy="38302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74153" y="1552586"/>
            <a:ext cx="2645276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Whose 1099-MISC is this?</a:t>
            </a:r>
          </a:p>
          <a:p>
            <a:r>
              <a:rPr lang="en-US" b="1" dirty="0">
                <a:solidFill>
                  <a:srgbClr val="FF0000"/>
                </a:solidFill>
              </a:rPr>
              <a:t>Choose Mallory</a:t>
            </a:r>
          </a:p>
        </p:txBody>
      </p:sp>
      <p:sp>
        <p:nvSpPr>
          <p:cNvPr id="15" name="Oval 14"/>
          <p:cNvSpPr/>
          <p:nvPr/>
        </p:nvSpPr>
        <p:spPr>
          <a:xfrm>
            <a:off x="5841172" y="1752600"/>
            <a:ext cx="1016828" cy="304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/>
          <p:cNvCxnSpPr>
            <a:cxnSpLocks/>
            <a:stCxn id="8" idx="3"/>
            <a:endCxn id="15" idx="2"/>
          </p:cNvCxnSpPr>
          <p:nvPr/>
        </p:nvCxnSpPr>
        <p:spPr>
          <a:xfrm>
            <a:off x="5019429" y="1875752"/>
            <a:ext cx="821743" cy="292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5841172" y="4232823"/>
            <a:ext cx="1016828" cy="414408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 flipV="1">
            <a:off x="5868135" y="5043836"/>
            <a:ext cx="1195456" cy="34450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21" name="Straight Arrow Connector 20"/>
          <p:cNvCxnSpPr>
            <a:cxnSpLocks/>
          </p:cNvCxnSpPr>
          <p:nvPr/>
        </p:nvCxnSpPr>
        <p:spPr>
          <a:xfrm>
            <a:off x="5063553" y="5224274"/>
            <a:ext cx="76656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81364" y="5041931"/>
            <a:ext cx="4482189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Be sure that Mallory’s name matches printed</a:t>
            </a:r>
          </a:p>
          <a:p>
            <a:r>
              <a:rPr lang="en-US" b="1" dirty="0">
                <a:solidFill>
                  <a:srgbClr val="FF0000"/>
                </a:solidFill>
              </a:rPr>
              <a:t>1099-MISC</a:t>
            </a:r>
          </a:p>
        </p:txBody>
      </p:sp>
      <p:cxnSp>
        <p:nvCxnSpPr>
          <p:cNvPr id="29" name="Straight Arrow Connector 28"/>
          <p:cNvCxnSpPr>
            <a:cxnSpLocks/>
            <a:endCxn id="19" idx="2"/>
          </p:cNvCxnSpPr>
          <p:nvPr/>
        </p:nvCxnSpPr>
        <p:spPr>
          <a:xfrm>
            <a:off x="4925760" y="4381179"/>
            <a:ext cx="915412" cy="588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C3F89B-7DC1-46A0-ABA0-151784EFD65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10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268"/>
    </mc:Choice>
    <mc:Fallback xmlns="">
      <p:transition spd="slow" advTm="153268"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5754485" y="1338738"/>
            <a:ext cx="5024679" cy="48980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114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300" dirty="0"/>
              <a:t>TSO – Entering Self-Employment Income Reported on a 1099-MISC                                                                      </a:t>
            </a:r>
            <a:br>
              <a:rPr lang="en-US" sz="3800" dirty="0"/>
            </a:br>
            <a:r>
              <a:rPr lang="en-US" sz="2700" dirty="0"/>
              <a:t>Federal Section&gt;Income&gt;1099-MISC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5432" y="3464575"/>
            <a:ext cx="4746777" cy="9233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Probe to determine that this is really nonemployee compensation; since it is, enter</a:t>
            </a:r>
          </a:p>
          <a:p>
            <a:r>
              <a:rPr lang="en-US" b="1" dirty="0">
                <a:solidFill>
                  <a:srgbClr val="FF0000"/>
                </a:solidFill>
              </a:rPr>
              <a:t>income in Box 7</a:t>
            </a:r>
          </a:p>
        </p:txBody>
      </p:sp>
      <p:sp>
        <p:nvSpPr>
          <p:cNvPr id="18" name="Oval 17"/>
          <p:cNvSpPr/>
          <p:nvPr/>
        </p:nvSpPr>
        <p:spPr>
          <a:xfrm>
            <a:off x="5754485" y="3464575"/>
            <a:ext cx="1255915" cy="668869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20" name="Straight Arrow Connector 19"/>
          <p:cNvCxnSpPr>
            <a:cxnSpLocks/>
            <a:endCxn id="18" idx="2"/>
          </p:cNvCxnSpPr>
          <p:nvPr/>
        </p:nvCxnSpPr>
        <p:spPr>
          <a:xfrm flipV="1">
            <a:off x="5342209" y="3799010"/>
            <a:ext cx="412276" cy="13932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6A2857-57B9-4F16-BD1C-0FF7A7B582F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4694DE-A979-45EC-A288-5FBAE762ECD3}"/>
              </a:ext>
            </a:extLst>
          </p:cNvPr>
          <p:cNvSpPr txBox="1"/>
          <p:nvPr/>
        </p:nvSpPr>
        <p:spPr>
          <a:xfrm>
            <a:off x="9982200" y="747456"/>
            <a:ext cx="7041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cont’d</a:t>
            </a:r>
          </a:p>
        </p:txBody>
      </p:sp>
    </p:spTree>
    <p:extLst>
      <p:ext uri="{BB962C8B-B14F-4D97-AF65-F5344CB8AC3E}">
        <p14:creationId xmlns:p14="http://schemas.microsoft.com/office/powerpoint/2010/main" val="87803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610"/>
    </mc:Choice>
    <mc:Fallback xmlns="">
      <p:transition spd="slow" advTm="54610"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115</a:t>
            </a:fld>
            <a:endParaRPr lang="en-US" alt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914400" y="2071749"/>
            <a:ext cx="10439400" cy="31860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TSO – Creates a Schedule C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B51E98E-3F63-489D-A818-CC2BAB37D753}"/>
              </a:ext>
            </a:extLst>
          </p:cNvPr>
          <p:cNvSpPr/>
          <p:nvPr/>
        </p:nvSpPr>
        <p:spPr>
          <a:xfrm>
            <a:off x="8610600" y="4419600"/>
            <a:ext cx="3048000" cy="990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3E5F86-06C0-477C-884A-5A11A3DF8A5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22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106"/>
    </mc:Choice>
    <mc:Fallback xmlns="">
      <p:transition spd="slow" advTm="61106"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TSO - Student Activity</a:t>
            </a:r>
            <a:br>
              <a:rPr lang="en-US" dirty="0"/>
            </a:br>
            <a:r>
              <a:rPr lang="en-US" sz="2700" dirty="0"/>
              <a:t>Federal Section&gt;Income&gt;Form 1099-MISC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616116"/>
            <a:ext cx="9753600" cy="4413193"/>
          </a:xfrm>
        </p:spPr>
        <p:txBody>
          <a:bodyPr>
            <a:normAutofit/>
          </a:bodyPr>
          <a:lstStyle/>
          <a:p>
            <a:r>
              <a:rPr lang="en-US" dirty="0"/>
              <a:t>Pause the slide show</a:t>
            </a:r>
          </a:p>
          <a:p>
            <a:r>
              <a:rPr lang="en-US" dirty="0"/>
              <a:t>Enter Mallory’s Form 1099-MISC into TSO (Step 7a)</a:t>
            </a:r>
          </a:p>
          <a:p>
            <a:pPr lvl="1"/>
            <a:r>
              <a:rPr lang="en-US" dirty="0"/>
              <a:t>Link the 1099-MISC to Schedule C</a:t>
            </a:r>
          </a:p>
          <a:p>
            <a:r>
              <a:rPr lang="en-US" dirty="0"/>
              <a:t>Check the Federal and NJ refund monitors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00803"/>
            <a:ext cx="4114800" cy="301625"/>
          </a:xfrm>
        </p:spPr>
        <p:txBody>
          <a:bodyPr/>
          <a:lstStyle/>
          <a:p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251E97C6-B5EA-4059-8D5E-F0990EFE7977}" type="slidenum">
              <a:rPr lang="en-US" smtClean="0"/>
              <a:pPr/>
              <a:t>116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4848CF-2386-444C-8966-90159F97B65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240207"/>
      </p:ext>
    </p:extLst>
  </p:cSld>
  <p:clrMapOvr>
    <a:masterClrMapping/>
  </p:clrMapOvr>
  <p:transition advTm="32707"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57525CDB-CE92-4400-A810-FE1E0563B7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33164C8-03EB-4E6A-9A06-91B3C55E0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en-US" dirty="0"/>
              <a:t>Scenario Step 7b</a:t>
            </a:r>
            <a:br>
              <a:rPr lang="en-US" dirty="0"/>
            </a:br>
            <a:r>
              <a:rPr lang="en-US" dirty="0"/>
              <a:t>Business Income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53DD9C-C15D-4CC1-9A31-47C4BF52CA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82D850-BC30-4980-99AA-C0B232E6A2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71C609-0F0D-4841-9F2F-030B3379F104}" type="slidenum">
              <a:rPr lang="en-US" altLang="en-US" smtClean="0"/>
              <a:pPr>
                <a:defRPr/>
              </a:pPr>
              <a:t>117</a:t>
            </a:fld>
            <a:endParaRPr lang="en-US" alt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46DE554-CC25-4E34-84C7-8509B92D571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75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60"/>
    </mc:Choice>
    <mc:Fallback xmlns="">
      <p:transition spd="slow" advTm="9760"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118</a:t>
            </a:fld>
            <a:endParaRPr lang="en-US" alt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3048000" y="1516370"/>
            <a:ext cx="7991179" cy="47489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TSO - Schedule C Menu</a:t>
            </a:r>
            <a:br>
              <a:rPr lang="en-US" dirty="0"/>
            </a:br>
            <a:r>
              <a:rPr lang="en-US" sz="2400" dirty="0"/>
              <a:t>Federal Section&gt;Income&gt;Profit or Loss from a Business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4427" y="1828800"/>
            <a:ext cx="2543325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Complete as appropriate</a:t>
            </a:r>
          </a:p>
          <a:p>
            <a:r>
              <a:rPr lang="en-US" b="1" dirty="0">
                <a:solidFill>
                  <a:srgbClr val="FF0000"/>
                </a:solidFill>
              </a:rPr>
              <a:t>for Mallory’s business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9603" y="4724400"/>
            <a:ext cx="1395382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Out of scope</a:t>
            </a:r>
          </a:p>
        </p:txBody>
      </p:sp>
      <p:cxnSp>
        <p:nvCxnSpPr>
          <p:cNvPr id="9" name="Straight Arrow Connector 8"/>
          <p:cNvCxnSpPr>
            <a:cxnSpLocks/>
            <a:stCxn id="8" idx="3"/>
          </p:cNvCxnSpPr>
          <p:nvPr/>
        </p:nvCxnSpPr>
        <p:spPr>
          <a:xfrm flipV="1">
            <a:off x="2004985" y="4572000"/>
            <a:ext cx="1273263" cy="33706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cxnSpLocks/>
            <a:stCxn id="8" idx="3"/>
          </p:cNvCxnSpPr>
          <p:nvPr/>
        </p:nvCxnSpPr>
        <p:spPr>
          <a:xfrm>
            <a:off x="2004985" y="4909066"/>
            <a:ext cx="1043015" cy="72973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cxnSpLocks/>
            <a:stCxn id="8" idx="3"/>
          </p:cNvCxnSpPr>
          <p:nvPr/>
        </p:nvCxnSpPr>
        <p:spPr>
          <a:xfrm flipV="1">
            <a:off x="2004985" y="3421104"/>
            <a:ext cx="1273263" cy="148796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212D7-5F13-4326-B24E-00356E0349B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03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765"/>
    </mc:Choice>
    <mc:Fallback xmlns="">
      <p:transition spd="slow" advTm="50765"/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5655506" y="1407775"/>
            <a:ext cx="3983775" cy="49797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119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66803" y="28835"/>
            <a:ext cx="10744197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TSO – Entering Basic Information About Your Business</a:t>
            </a:r>
            <a:br>
              <a:rPr lang="en-US" dirty="0"/>
            </a:br>
            <a:r>
              <a:rPr lang="en-US" sz="2700" dirty="0"/>
              <a:t>Federal Section&gt;Income&gt;Profit or Loss from a Business&gt;Basic Information About  Your Business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88061" y="1813415"/>
            <a:ext cx="2852448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Business belongs to Mallory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88061" y="3300329"/>
            <a:ext cx="3381247" cy="9233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Since Mallory’s business does not</a:t>
            </a:r>
          </a:p>
          <a:p>
            <a:r>
              <a:rPr lang="en-US" b="1" dirty="0">
                <a:solidFill>
                  <a:srgbClr val="FF0000"/>
                </a:solidFill>
              </a:rPr>
              <a:t>have a separate name or address,</a:t>
            </a:r>
          </a:p>
          <a:p>
            <a:r>
              <a:rPr lang="en-US" b="1" dirty="0">
                <a:solidFill>
                  <a:srgbClr val="FF0000"/>
                </a:solidFill>
              </a:rPr>
              <a:t>leave this section blank</a:t>
            </a:r>
          </a:p>
        </p:txBody>
      </p:sp>
      <p:cxnSp>
        <p:nvCxnSpPr>
          <p:cNvPr id="13" name="Straight Arrow Connector 12"/>
          <p:cNvCxnSpPr>
            <a:cxnSpLocks/>
            <a:stCxn id="8" idx="3"/>
            <a:endCxn id="17" idx="2"/>
          </p:cNvCxnSpPr>
          <p:nvPr/>
        </p:nvCxnSpPr>
        <p:spPr>
          <a:xfrm>
            <a:off x="3840509" y="1998081"/>
            <a:ext cx="1726213" cy="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32574" y="5002223"/>
            <a:ext cx="3429465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Find business code using NAICS</a:t>
            </a:r>
          </a:p>
          <a:p>
            <a:r>
              <a:rPr lang="en-US" b="1" dirty="0">
                <a:solidFill>
                  <a:srgbClr val="FF0000"/>
                </a:solidFill>
              </a:rPr>
              <a:t>Search link on TP4F Preparer page</a:t>
            </a:r>
          </a:p>
        </p:txBody>
      </p:sp>
      <p:cxnSp>
        <p:nvCxnSpPr>
          <p:cNvPr id="16" name="Straight Arrow Connector 15"/>
          <p:cNvCxnSpPr>
            <a:cxnSpLocks/>
            <a:stCxn id="15" idx="3"/>
            <a:endCxn id="22" idx="1"/>
          </p:cNvCxnSpPr>
          <p:nvPr/>
        </p:nvCxnSpPr>
        <p:spPr>
          <a:xfrm>
            <a:off x="4462039" y="5325389"/>
            <a:ext cx="1281227" cy="32203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030232" y="5929905"/>
            <a:ext cx="3912418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TSO populates based on business code </a:t>
            </a:r>
          </a:p>
        </p:txBody>
      </p:sp>
      <p:cxnSp>
        <p:nvCxnSpPr>
          <p:cNvPr id="21" name="Straight Arrow Connector 20"/>
          <p:cNvCxnSpPr>
            <a:cxnSpLocks/>
            <a:stCxn id="20" idx="3"/>
            <a:endCxn id="25" idx="2"/>
          </p:cNvCxnSpPr>
          <p:nvPr/>
        </p:nvCxnSpPr>
        <p:spPr>
          <a:xfrm>
            <a:off x="4942650" y="6114571"/>
            <a:ext cx="694686" cy="12960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5566722" y="1793805"/>
            <a:ext cx="1370115" cy="408553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5655506" y="5593337"/>
            <a:ext cx="599265" cy="369332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5637336" y="6036974"/>
            <a:ext cx="1032294" cy="414408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446E70-C899-4EB4-ADB1-EBEADD24DB9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05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902"/>
    </mc:Choice>
    <mc:Fallback xmlns="">
      <p:transition spd="slow" advTm="87902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AE820BBC-AC8A-41A2-B5A2-A38EDA688333}" type="slidenum">
              <a:rPr lang="en-US" altLang="en-US" smtClean="0"/>
              <a:pPr/>
              <a:t>12</a:t>
            </a:fld>
            <a:endParaRPr lang="en-US" altLang="en-US" dirty="0"/>
          </a:p>
        </p:txBody>
      </p:sp>
      <p:sp>
        <p:nvSpPr>
          <p:cNvPr id="53251" name="Content Placeholder 2"/>
          <p:cNvSpPr>
            <a:spLocks noGrp="1"/>
          </p:cNvSpPr>
          <p:nvPr>
            <p:ph sz="quarter" idx="12"/>
          </p:nvPr>
        </p:nvSpPr>
        <p:spPr>
          <a:xfrm>
            <a:off x="1278833" y="1524000"/>
            <a:ext cx="9753600" cy="4495799"/>
          </a:xfrm>
        </p:spPr>
        <p:txBody>
          <a:bodyPr>
            <a:normAutofit fontScale="77500" lnSpcReduction="20000"/>
          </a:bodyPr>
          <a:lstStyle/>
          <a:p>
            <a:r>
              <a:rPr lang="en-GB" altLang="en-US" dirty="0"/>
              <a:t>Spouse died in one of two past years</a:t>
            </a:r>
            <a:endParaRPr lang="en-US" altLang="en-US" dirty="0"/>
          </a:p>
          <a:p>
            <a:pPr lvl="1"/>
            <a:r>
              <a:rPr lang="en-GB" altLang="en-US" dirty="0"/>
              <a:t>Dependent</a:t>
            </a:r>
            <a:r>
              <a:rPr lang="en-GB" altLang="en-US" dirty="0">
                <a:solidFill>
                  <a:srgbClr val="FF0000"/>
                </a:solidFill>
              </a:rPr>
              <a:t>*</a:t>
            </a:r>
            <a:r>
              <a:rPr lang="en-GB" altLang="en-US" dirty="0"/>
              <a:t> child and/or stepchild lived in home all year </a:t>
            </a:r>
          </a:p>
          <a:p>
            <a:pPr lvl="1"/>
            <a:r>
              <a:rPr lang="en-GB" altLang="en-US" dirty="0"/>
              <a:t>Grandchild not eligible</a:t>
            </a:r>
            <a:endParaRPr lang="en-US" altLang="en-US" dirty="0"/>
          </a:p>
          <a:p>
            <a:r>
              <a:rPr lang="en-GB" altLang="en-US" dirty="0"/>
              <a:t>Maintained home (paid &gt;50% of cost) for child</a:t>
            </a:r>
          </a:p>
          <a:p>
            <a:r>
              <a:rPr lang="en-GB" altLang="en-US" dirty="0"/>
              <a:t>Can file QW for two years only</a:t>
            </a:r>
          </a:p>
          <a:p>
            <a:r>
              <a:rPr lang="en-US" altLang="en-US" dirty="0"/>
              <a:t>Advantages</a:t>
            </a:r>
          </a:p>
          <a:p>
            <a:pPr lvl="1"/>
            <a:r>
              <a:rPr lang="en-US" altLang="en-US" dirty="0"/>
              <a:t>Standard Deduction – same as MFJ</a:t>
            </a:r>
          </a:p>
          <a:p>
            <a:pPr lvl="1"/>
            <a:r>
              <a:rPr lang="en-US" altLang="en-US" dirty="0"/>
              <a:t>Uses MFJ tax rates</a:t>
            </a:r>
          </a:p>
          <a:p>
            <a:pPr marL="233363" indent="-233363">
              <a:buNone/>
            </a:pPr>
            <a:r>
              <a:rPr lang="en-US" altLang="en-US" dirty="0">
                <a:solidFill>
                  <a:srgbClr val="FF0000"/>
                </a:solidFill>
              </a:rPr>
              <a:t>*</a:t>
            </a:r>
            <a:r>
              <a:rPr lang="en-US" altLang="en-US" dirty="0"/>
              <a:t> </a:t>
            </a:r>
            <a:r>
              <a:rPr lang="en-US" altLang="en-US" sz="2800" dirty="0"/>
              <a:t>Or would have been a dependent but for gross income, joint return, or taxpayer is a dependent tests</a:t>
            </a:r>
          </a:p>
          <a:p>
            <a:pPr lvl="1"/>
            <a:endParaRPr lang="en-US" altLang="en-US" dirty="0"/>
          </a:p>
          <a:p>
            <a:endParaRPr lang="en-US" altLang="en-US" dirty="0"/>
          </a:p>
        </p:txBody>
      </p:sp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Qualifying Widow(</a:t>
            </a:r>
            <a:r>
              <a:rPr lang="en-US" altLang="en-US" dirty="0" err="1"/>
              <a:t>er</a:t>
            </a:r>
            <a:r>
              <a:rPr lang="en-US" altLang="en-US" dirty="0"/>
              <a:t>) (QW)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B8B794-47F2-411F-8CD8-A2CC105817F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257494"/>
      </p:ext>
    </p:extLst>
  </p:cSld>
  <p:clrMapOvr>
    <a:masterClrMapping/>
  </p:clrMapOvr>
  <p:transition spd="slow" advTm="167702"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120</a:t>
            </a:fld>
            <a:endParaRPr lang="en-US" alt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1694216" y="1457781"/>
            <a:ext cx="8525794" cy="47758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Schedule C Business Codes - NAICS Search Tool </a:t>
            </a:r>
            <a:br>
              <a:rPr lang="en-US" dirty="0"/>
            </a:br>
            <a:r>
              <a:rPr lang="en-US" sz="2700" dirty="0"/>
              <a:t>TP4F Preparer Page – left column</a:t>
            </a:r>
          </a:p>
        </p:txBody>
      </p:sp>
      <p:sp>
        <p:nvSpPr>
          <p:cNvPr id="7" name="Oval 6"/>
          <p:cNvSpPr/>
          <p:nvPr/>
        </p:nvSpPr>
        <p:spPr>
          <a:xfrm>
            <a:off x="1627472" y="3200400"/>
            <a:ext cx="1572928" cy="381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733800" y="5315987"/>
            <a:ext cx="3962400" cy="403204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32259" y="5194423"/>
            <a:ext cx="2131289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Best fit for Mallory’s</a:t>
            </a:r>
          </a:p>
          <a:p>
            <a:r>
              <a:rPr lang="en-US" b="1" dirty="0">
                <a:solidFill>
                  <a:srgbClr val="FF0000"/>
                </a:solidFill>
              </a:rPr>
              <a:t>business</a:t>
            </a:r>
          </a:p>
        </p:txBody>
      </p:sp>
      <p:cxnSp>
        <p:nvCxnSpPr>
          <p:cNvPr id="10" name="Straight Arrow Connector 9"/>
          <p:cNvCxnSpPr>
            <a:cxnSpLocks/>
          </p:cNvCxnSpPr>
          <p:nvPr/>
        </p:nvCxnSpPr>
        <p:spPr>
          <a:xfrm flipH="1">
            <a:off x="7664550" y="5517588"/>
            <a:ext cx="76770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52400" y="3200400"/>
            <a:ext cx="1393690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Search word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61947D-5620-40C3-8860-DCD01016934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17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525"/>
    </mc:Choice>
    <mc:Fallback xmlns="">
      <p:transition spd="slow" advTm="73525"/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4522360" y="1577707"/>
            <a:ext cx="6545476" cy="47788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1030232" y="5929905"/>
            <a:ext cx="184731" cy="369332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121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66803" y="28835"/>
            <a:ext cx="10744197" cy="1143000"/>
          </a:xfrm>
        </p:spPr>
        <p:txBody>
          <a:bodyPr>
            <a:normAutofit fontScale="90000"/>
          </a:bodyPr>
          <a:lstStyle/>
          <a:p>
            <a:r>
              <a:rPr lang="en-US" sz="3100" dirty="0"/>
              <a:t>TSO – Entering Answers to Questions About the Operation of Your Business</a:t>
            </a:r>
            <a:br>
              <a:rPr lang="en-US" sz="3100" dirty="0"/>
            </a:br>
            <a:r>
              <a:rPr lang="en-US" sz="2200" dirty="0"/>
              <a:t>Federal Section&gt;Income&gt;Profit or Loss from a Business&gt;Questions About Operation of  Business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9095" y="3723944"/>
            <a:ext cx="2865272" cy="9233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Check here if this is the first</a:t>
            </a:r>
          </a:p>
          <a:p>
            <a:r>
              <a:rPr lang="en-US" b="1" dirty="0">
                <a:solidFill>
                  <a:srgbClr val="FF0000"/>
                </a:solidFill>
              </a:rPr>
              <a:t>Schedule C filed by you for </a:t>
            </a:r>
          </a:p>
          <a:p>
            <a:r>
              <a:rPr lang="en-US" b="1" dirty="0">
                <a:solidFill>
                  <a:srgbClr val="FF0000"/>
                </a:solidFill>
              </a:rPr>
              <a:t>this business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09166" y="1551916"/>
            <a:ext cx="3113416" cy="14773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TSO automatically populates</a:t>
            </a:r>
          </a:p>
          <a:p>
            <a:r>
              <a:rPr lang="en-US" b="1" dirty="0">
                <a:solidFill>
                  <a:srgbClr val="FF0000"/>
                </a:solidFill>
              </a:rPr>
              <a:t>most answers; if answers for</a:t>
            </a:r>
          </a:p>
          <a:p>
            <a:r>
              <a:rPr lang="en-US" b="1" dirty="0">
                <a:solidFill>
                  <a:srgbClr val="FF0000"/>
                </a:solidFill>
              </a:rPr>
              <a:t>Mallory’s business differ from</a:t>
            </a:r>
          </a:p>
          <a:p>
            <a:r>
              <a:rPr lang="en-US" b="1" dirty="0">
                <a:solidFill>
                  <a:srgbClr val="FF0000"/>
                </a:solidFill>
              </a:rPr>
              <a:t>default answers, out of scope</a:t>
            </a:r>
          </a:p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4522360" y="4026628"/>
            <a:ext cx="3173840" cy="414408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24" name="Straight Arrow Connector 23"/>
          <p:cNvCxnSpPr>
            <a:cxnSpLocks/>
            <a:endCxn id="23" idx="2"/>
          </p:cNvCxnSpPr>
          <p:nvPr/>
        </p:nvCxnSpPr>
        <p:spPr>
          <a:xfrm flipV="1">
            <a:off x="3711804" y="4233832"/>
            <a:ext cx="810556" cy="1209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EB281-4766-4840-9872-E34BA5CB72E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90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681"/>
    </mc:Choice>
    <mc:Fallback xmlns="">
      <p:transition spd="slow" advTm="70681"/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1058597" y="1693242"/>
            <a:ext cx="10344025" cy="42535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1030232" y="5929905"/>
            <a:ext cx="184731" cy="369332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122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66803" y="28835"/>
            <a:ext cx="10744197" cy="1143000"/>
          </a:xfrm>
        </p:spPr>
        <p:txBody>
          <a:bodyPr>
            <a:normAutofit/>
          </a:bodyPr>
          <a:lstStyle/>
          <a:p>
            <a:r>
              <a:rPr lang="en-US" dirty="0"/>
              <a:t>TSO – Entering Income</a:t>
            </a:r>
            <a:br>
              <a:rPr lang="en-US" dirty="0"/>
            </a:br>
            <a:r>
              <a:rPr lang="en-US" sz="2400" dirty="0"/>
              <a:t>Federal Section&gt;Income&gt;Profit or Loss from a Business&gt;Income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11394" y="3238369"/>
            <a:ext cx="1625894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Cash payments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60724" y="2187661"/>
            <a:ext cx="2917209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TSO automatically populates</a:t>
            </a:r>
          </a:p>
          <a:p>
            <a:r>
              <a:rPr lang="en-US" b="1" dirty="0">
                <a:solidFill>
                  <a:srgbClr val="FF0000"/>
                </a:solidFill>
              </a:rPr>
              <a:t>from 1099-MISC</a:t>
            </a:r>
          </a:p>
        </p:txBody>
      </p:sp>
      <p:cxnSp>
        <p:nvCxnSpPr>
          <p:cNvPr id="24" name="Straight Arrow Connector 23"/>
          <p:cNvCxnSpPr>
            <a:cxnSpLocks/>
          </p:cNvCxnSpPr>
          <p:nvPr/>
        </p:nvCxnSpPr>
        <p:spPr>
          <a:xfrm flipV="1">
            <a:off x="7337288" y="3423035"/>
            <a:ext cx="682040" cy="263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9778011" y="2773322"/>
            <a:ext cx="914400" cy="414408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>
            <a:cxnSpLocks/>
          </p:cNvCxnSpPr>
          <p:nvPr/>
        </p:nvCxnSpPr>
        <p:spPr>
          <a:xfrm>
            <a:off x="9477933" y="2625697"/>
            <a:ext cx="326740" cy="2562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8047693" y="3257688"/>
            <a:ext cx="685800" cy="414408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4EF421-158C-4400-ACF1-D3E2EB74BF3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087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350"/>
    </mc:Choice>
    <mc:Fallback xmlns="">
      <p:transition spd="slow" advTm="50350"/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TSO - Student Activity</a:t>
            </a:r>
            <a:br>
              <a:rPr lang="en-US" dirty="0"/>
            </a:br>
            <a:r>
              <a:rPr lang="en-US" sz="2700" dirty="0"/>
              <a:t>Federal Section&gt;Income&gt;Profit or Loss from a Business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616116"/>
            <a:ext cx="9753600" cy="4413193"/>
          </a:xfrm>
        </p:spPr>
        <p:txBody>
          <a:bodyPr>
            <a:normAutofit/>
          </a:bodyPr>
          <a:lstStyle/>
          <a:p>
            <a:r>
              <a:rPr lang="en-US" dirty="0"/>
              <a:t>Pause the slide show</a:t>
            </a:r>
          </a:p>
          <a:p>
            <a:r>
              <a:rPr lang="en-US" dirty="0"/>
              <a:t>Enter information about Mallory’s business on these 3 screens in TSO (Step 7b):</a:t>
            </a:r>
          </a:p>
          <a:p>
            <a:pPr lvl="1"/>
            <a:r>
              <a:rPr lang="en-US" dirty="0"/>
              <a:t>Basic Information About Your Business</a:t>
            </a:r>
          </a:p>
          <a:p>
            <a:pPr lvl="1"/>
            <a:r>
              <a:rPr lang="en-US" dirty="0"/>
              <a:t>Questions About the Operation of Your Business</a:t>
            </a:r>
          </a:p>
          <a:p>
            <a:pPr lvl="1"/>
            <a:r>
              <a:rPr lang="en-US" dirty="0"/>
              <a:t>Income</a:t>
            </a:r>
          </a:p>
          <a:p>
            <a:r>
              <a:rPr lang="en-US" dirty="0"/>
              <a:t>Check the Federal and NJ refund monitors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00803"/>
            <a:ext cx="4114800" cy="301625"/>
          </a:xfrm>
        </p:spPr>
        <p:txBody>
          <a:bodyPr/>
          <a:lstStyle/>
          <a:p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251E97C6-B5EA-4059-8D5E-F0990EFE7977}" type="slidenum">
              <a:rPr lang="en-US" smtClean="0"/>
              <a:pPr/>
              <a:t>123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4848CF-2386-444C-8966-90159F97B65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993798"/>
      </p:ext>
    </p:extLst>
  </p:cSld>
  <p:clrMapOvr>
    <a:masterClrMapping/>
  </p:clrMapOvr>
  <p:transition advTm="29501"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124</a:t>
            </a:fld>
            <a:endParaRPr lang="en-US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1278833" y="1371600"/>
            <a:ext cx="9753600" cy="4413193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b="1" u="sng" dirty="0">
                <a:solidFill>
                  <a:srgbClr val="FF0000"/>
                </a:solidFill>
              </a:rPr>
              <a:t>CALDWELL INTEGRATED SCENARIO – STEP 7C</a:t>
            </a:r>
          </a:p>
          <a:p>
            <a:pPr marL="0" indent="0" algn="ctr">
              <a:buNone/>
            </a:pPr>
            <a:r>
              <a:rPr lang="en-US" b="1" u="sng" dirty="0">
                <a:solidFill>
                  <a:srgbClr val="FF0000"/>
                </a:solidFill>
              </a:rPr>
              <a:t>BUSINESS GENERAL EXPENSES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D2D696B-8155-48D5-AD64-63A709AB054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36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59"/>
    </mc:Choice>
    <mc:Fallback xmlns="">
      <p:transition spd="slow" advTm="17059"/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904548E9-6249-43D8-B9E7-ADE044522384}" type="slidenum">
              <a:rPr lang="en-US" smtClean="0"/>
              <a:pPr/>
              <a:t>125</a:t>
            </a:fld>
            <a:endParaRPr lang="en-US" dirty="0"/>
          </a:p>
        </p:txBody>
      </p:sp>
      <p:sp>
        <p:nvSpPr>
          <p:cNvPr id="49155" name="Content Placeholder 2"/>
          <p:cNvSpPr>
            <a:spLocks noGrp="1"/>
          </p:cNvSpPr>
          <p:nvPr>
            <p:ph sz="quarter" idx="12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110000"/>
              </a:lnSpc>
            </a:pPr>
            <a:r>
              <a:rPr lang="en-US" altLang="en-US" dirty="0"/>
              <a:t>Ordinary and necessary to the business</a:t>
            </a:r>
          </a:p>
          <a:p>
            <a:pPr>
              <a:lnSpc>
                <a:spcPct val="110000"/>
              </a:lnSpc>
            </a:pPr>
            <a:r>
              <a:rPr lang="en-US" altLang="en-US" dirty="0"/>
              <a:t>Not against public policy</a:t>
            </a:r>
          </a:p>
          <a:p>
            <a:pPr lvl="1">
              <a:lnSpc>
                <a:spcPct val="110000"/>
              </a:lnSpc>
            </a:pPr>
            <a:r>
              <a:rPr lang="en-US" altLang="en-US" dirty="0"/>
              <a:t>Cannot deduct fines or penalties</a:t>
            </a:r>
          </a:p>
          <a:p>
            <a:pPr>
              <a:lnSpc>
                <a:spcPct val="110000"/>
              </a:lnSpc>
            </a:pPr>
            <a:r>
              <a:rPr lang="en-US" altLang="en-US" dirty="0"/>
              <a:t>All allowable and documented expenses </a:t>
            </a:r>
            <a:r>
              <a:rPr lang="en-US" altLang="en-US" u="sng" dirty="0"/>
              <a:t>must</a:t>
            </a:r>
            <a:r>
              <a:rPr lang="en-US" altLang="en-US" dirty="0"/>
              <a:t> be claimed</a:t>
            </a:r>
          </a:p>
          <a:p>
            <a:pPr lvl="1">
              <a:lnSpc>
                <a:spcPct val="110000"/>
              </a:lnSpc>
              <a:buFont typeface="Calibri" panose="020F0502020204030204" pitchFamily="34" charset="0"/>
              <a:buChar char="⁻"/>
            </a:pPr>
            <a:r>
              <a:rPr lang="en-US" altLang="en-US" dirty="0"/>
              <a:t>Not claiming an expense may result in a tax benefit that would not otherwise occur (e.g., it may improve EIC). That is not allowed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Allowable Business Expenses  </a:t>
            </a:r>
            <a:endParaRPr lang="en-US" sz="16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DDE42E-D398-4869-82CF-75D4924A83D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20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027"/>
    </mc:Choice>
    <mc:Fallback xmlns="">
      <p:transition spd="slow" advTm="121027"/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126</a:t>
            </a:fld>
            <a:endParaRPr lang="en-US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en-US" sz="2800" dirty="0"/>
              <a:t>Advertising</a:t>
            </a:r>
          </a:p>
          <a:p>
            <a:r>
              <a:rPr lang="en-US" altLang="en-US" sz="2800" dirty="0"/>
              <a:t>Auto expenses</a:t>
            </a:r>
          </a:p>
          <a:p>
            <a:r>
              <a:rPr lang="en-US" altLang="en-US" sz="2800" dirty="0"/>
              <a:t>Commissions/fees</a:t>
            </a:r>
          </a:p>
          <a:p>
            <a:r>
              <a:rPr lang="en-US" altLang="en-US" sz="2800" dirty="0"/>
              <a:t>Insurance</a:t>
            </a:r>
          </a:p>
          <a:p>
            <a:r>
              <a:rPr lang="en-US" altLang="en-US" sz="2800" dirty="0"/>
              <a:t>Interest</a:t>
            </a:r>
          </a:p>
          <a:p>
            <a:r>
              <a:rPr lang="en-US" altLang="en-US" sz="2800" dirty="0"/>
              <a:t>Office &amp; rent expense</a:t>
            </a:r>
          </a:p>
          <a:p>
            <a:r>
              <a:rPr lang="en-US" altLang="en-US" sz="2800" dirty="0"/>
              <a:t>Legal/professional services</a:t>
            </a:r>
          </a:p>
          <a:p>
            <a:pPr>
              <a:buNone/>
            </a:pPr>
            <a:endParaRPr lang="en-US" altLang="en-US" dirty="0"/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Allowable Business Expenses                         </a:t>
            </a:r>
            <a:r>
              <a:rPr lang="en-US" sz="1600" dirty="0"/>
              <a:t>cont’d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91200" y="1652347"/>
            <a:ext cx="5647443" cy="42780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1313" lvl="0" indent="-341313" defTabSz="457189">
              <a:spcBef>
                <a:spcPts val="1800"/>
              </a:spcBef>
              <a:buClr>
                <a:srgbClr val="CF2124"/>
              </a:buClr>
              <a:buSzPct val="70000"/>
              <a:buFont typeface="Wingdings" panose="05000000000000000000" pitchFamily="2" charset="2"/>
              <a:buChar char=""/>
            </a:pPr>
            <a:r>
              <a:rPr lang="en-US" altLang="en-US" sz="2600" dirty="0">
                <a:solidFill>
                  <a:prstClr val="black"/>
                </a:solidFill>
              </a:rPr>
              <a:t>Repairs and maintenance</a:t>
            </a:r>
          </a:p>
          <a:p>
            <a:pPr marL="341313" lvl="0" indent="-341313" defTabSz="457189">
              <a:spcBef>
                <a:spcPts val="1800"/>
              </a:spcBef>
              <a:buClr>
                <a:srgbClr val="CF2124"/>
              </a:buClr>
              <a:buSzPct val="70000"/>
              <a:buFont typeface="Wingdings" panose="05000000000000000000" pitchFamily="2" charset="2"/>
              <a:buChar char=""/>
            </a:pPr>
            <a:r>
              <a:rPr lang="en-US" altLang="en-US" sz="2600" dirty="0">
                <a:solidFill>
                  <a:prstClr val="black"/>
                </a:solidFill>
              </a:rPr>
              <a:t>Supplies</a:t>
            </a:r>
          </a:p>
          <a:p>
            <a:pPr marL="341313" lvl="0" indent="-341313" defTabSz="457189">
              <a:spcBef>
                <a:spcPts val="1800"/>
              </a:spcBef>
              <a:buClr>
                <a:srgbClr val="CF2124"/>
              </a:buClr>
              <a:buSzPct val="70000"/>
              <a:buFont typeface="Wingdings" panose="05000000000000000000" pitchFamily="2" charset="2"/>
              <a:buChar char=""/>
            </a:pPr>
            <a:r>
              <a:rPr lang="en-US" altLang="en-US" sz="2600" dirty="0">
                <a:solidFill>
                  <a:prstClr val="black"/>
                </a:solidFill>
              </a:rPr>
              <a:t>Taxes</a:t>
            </a:r>
          </a:p>
          <a:p>
            <a:pPr marL="341313" lvl="0" indent="-341313" defTabSz="457189">
              <a:spcBef>
                <a:spcPts val="1800"/>
              </a:spcBef>
              <a:buClr>
                <a:srgbClr val="CF2124"/>
              </a:buClr>
              <a:buSzPct val="70000"/>
              <a:buFont typeface="Wingdings" panose="05000000000000000000" pitchFamily="2" charset="2"/>
              <a:buChar char=""/>
            </a:pPr>
            <a:r>
              <a:rPr lang="en-US" altLang="en-US" sz="2600" dirty="0">
                <a:solidFill>
                  <a:prstClr val="black"/>
                </a:solidFill>
              </a:rPr>
              <a:t>Travel</a:t>
            </a:r>
          </a:p>
          <a:p>
            <a:pPr marL="341313" lvl="0" indent="-341313" defTabSz="457189">
              <a:spcBef>
                <a:spcPts val="1800"/>
              </a:spcBef>
              <a:buClr>
                <a:srgbClr val="CF2124"/>
              </a:buClr>
              <a:buSzPct val="70000"/>
              <a:buFont typeface="Wingdings" panose="05000000000000000000" pitchFamily="2" charset="2"/>
              <a:buChar char=""/>
            </a:pPr>
            <a:r>
              <a:rPr lang="en-US" altLang="en-US" sz="2600" dirty="0">
                <a:solidFill>
                  <a:prstClr val="black"/>
                </a:solidFill>
              </a:rPr>
              <a:t>Utilities</a:t>
            </a:r>
          </a:p>
          <a:p>
            <a:pPr marL="341313" lvl="0" indent="-341313" defTabSz="457189">
              <a:spcBef>
                <a:spcPts val="1800"/>
              </a:spcBef>
              <a:buClr>
                <a:srgbClr val="CF2124"/>
              </a:buClr>
              <a:buSzPct val="70000"/>
              <a:buFont typeface="Wingdings" panose="05000000000000000000" pitchFamily="2" charset="2"/>
              <a:buChar char=""/>
            </a:pPr>
            <a:r>
              <a:rPr lang="en-US" altLang="en-US" sz="2600" dirty="0">
                <a:solidFill>
                  <a:prstClr val="black"/>
                </a:solidFill>
              </a:rPr>
              <a:t>50% of business meals/entertainment</a:t>
            </a:r>
          </a:p>
          <a:p>
            <a:pPr marL="341313" lvl="0" indent="-341313" defTabSz="457189">
              <a:spcBef>
                <a:spcPts val="1800"/>
              </a:spcBef>
              <a:buClr>
                <a:srgbClr val="CF2124"/>
              </a:buClr>
              <a:buSzPct val="70000"/>
              <a:buFont typeface="Wingdings" panose="05000000000000000000" pitchFamily="2" charset="2"/>
              <a:buChar char=""/>
            </a:pPr>
            <a:r>
              <a:rPr lang="en-US" altLang="en-US" sz="2600" dirty="0">
                <a:solidFill>
                  <a:prstClr val="black"/>
                </a:solidFill>
              </a:rPr>
              <a:t>Professional fees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03F8091-6E4B-499B-93E4-17AC54E984A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42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98"/>
    </mc:Choice>
    <mc:Fallback xmlns="">
      <p:transition spd="slow" advTm="15398"/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3ED5F94-748C-4B0F-A35B-8DE276E56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29436A-9225-4CE5-94E6-663498D1F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127</a:t>
            </a:fld>
            <a:endParaRPr lang="en-US" alt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D23D007-FF6C-417E-B1B0-CB2DEF96C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TSO - Entering Expenses</a:t>
            </a:r>
            <a:br>
              <a:rPr lang="en-US" dirty="0"/>
            </a:br>
            <a:r>
              <a:rPr lang="en-US" sz="2700" dirty="0"/>
              <a:t>Federal Section&gt;Income&gt;Profit or Loss from a Business&gt;General or Other Expenses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1AF035-19AF-4210-8C15-5EEBDD6A0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1295400"/>
            <a:ext cx="5476113" cy="49825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2C0F8831-FF69-4ECE-A60C-DDA0EBD32C00}"/>
              </a:ext>
            </a:extLst>
          </p:cNvPr>
          <p:cNvSpPr/>
          <p:nvPr/>
        </p:nvSpPr>
        <p:spPr>
          <a:xfrm>
            <a:off x="2964402" y="4644529"/>
            <a:ext cx="1371600" cy="36512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24BD443-F4F6-4C2C-BF16-52DA75E97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0E8E539-4839-47F0-BC36-DCAF5EBB976E}"/>
              </a:ext>
            </a:extLst>
          </p:cNvPr>
          <p:cNvSpPr/>
          <p:nvPr/>
        </p:nvSpPr>
        <p:spPr>
          <a:xfrm>
            <a:off x="2965142" y="3388879"/>
            <a:ext cx="1547674" cy="36512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46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34"/>
    </mc:Choice>
    <mc:Fallback xmlns="">
      <p:transition spd="slow" advTm="19634"/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3ED5F94-748C-4B0F-A35B-8DE276E56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29436A-9225-4CE5-94E6-663498D1F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128</a:t>
            </a:fld>
            <a:endParaRPr lang="en-US" alt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D23D007-FF6C-417E-B1B0-CB2DEF96C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TSO - Entering Expenses</a:t>
            </a:r>
            <a:br>
              <a:rPr lang="en-US" dirty="0"/>
            </a:br>
            <a:r>
              <a:rPr lang="en-US" sz="2700" dirty="0"/>
              <a:t>Federal Section&gt;Income&gt;Profit or Loss from a Business&gt;General Expenses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24BD443-F4F6-4C2C-BF16-52DA75E97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E99270A-E425-434B-83C3-EB6059CB6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599" y="1364197"/>
            <a:ext cx="6489327" cy="496369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1875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19"/>
    </mc:Choice>
    <mc:Fallback xmlns="">
      <p:transition spd="slow" advTm="50019"/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9DD0A-2780-442B-87EF-656B967B4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129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TSO – Entering Expenses</a:t>
            </a:r>
            <a:br>
              <a:rPr lang="en-US" dirty="0"/>
            </a:br>
            <a:r>
              <a:rPr lang="en-US" sz="2700" dirty="0"/>
              <a:t>Federal Section&gt;Income&gt;Profit or Loss from a Business&gt;Other Expenses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ECA7F65-BCFE-4405-9663-1337DAB855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79"/>
          <a:stretch/>
        </p:blipFill>
        <p:spPr>
          <a:xfrm>
            <a:off x="2514600" y="1667948"/>
            <a:ext cx="4593983" cy="39793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E39ED70-9423-49D2-B86B-07F07EDAACA9}"/>
              </a:ext>
            </a:extLst>
          </p:cNvPr>
          <p:cNvSpPr txBox="1"/>
          <p:nvPr/>
        </p:nvSpPr>
        <p:spPr>
          <a:xfrm>
            <a:off x="8153400" y="3033912"/>
            <a:ext cx="3254512" cy="14773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Include all allowable and documented expenses;</a:t>
            </a:r>
          </a:p>
          <a:p>
            <a:r>
              <a:rPr lang="en-US" b="1" dirty="0">
                <a:solidFill>
                  <a:srgbClr val="FF0000"/>
                </a:solidFill>
              </a:rPr>
              <a:t>Enter each expense separately by clicking on Add a Schedule C</a:t>
            </a:r>
          </a:p>
          <a:p>
            <a:r>
              <a:rPr lang="en-US" b="1" dirty="0">
                <a:solidFill>
                  <a:srgbClr val="FF0000"/>
                </a:solidFill>
              </a:rPr>
              <a:t>Other Expenses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AF4CE58-52B6-4A56-9BFA-EE8E8E011A50}"/>
              </a:ext>
            </a:extLst>
          </p:cNvPr>
          <p:cNvCxnSpPr>
            <a:cxnSpLocks/>
          </p:cNvCxnSpPr>
          <p:nvPr/>
        </p:nvCxnSpPr>
        <p:spPr>
          <a:xfrm flipH="1">
            <a:off x="5692912" y="3772576"/>
            <a:ext cx="2460488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731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26"/>
    </mc:Choice>
    <mc:Fallback xmlns="">
      <p:transition spd="slow" advTm="24626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1295400" y="1660297"/>
            <a:ext cx="9019464" cy="38261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AE820BBC-AC8A-41A2-B5A2-A38EDA688333}" type="slidenum">
              <a:rPr lang="en-US" altLang="en-US" smtClean="0"/>
              <a:pPr/>
              <a:t>13</a:t>
            </a:fld>
            <a:endParaRPr lang="en-US" altLang="en-US" dirty="0"/>
          </a:p>
        </p:txBody>
      </p:sp>
      <p:sp>
        <p:nvSpPr>
          <p:cNvPr id="21506" name="Rectangle 9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en-US" dirty="0"/>
              <a:t>TSO – Entering Filing Status</a:t>
            </a:r>
            <a:br>
              <a:rPr lang="en-GB" altLang="en-US" dirty="0"/>
            </a:br>
            <a:r>
              <a:rPr lang="en-GB" altLang="en-US" sz="2400" dirty="0"/>
              <a:t>Basic Information&gt;Filing Status</a:t>
            </a:r>
          </a:p>
        </p:txBody>
      </p:sp>
      <p:sp>
        <p:nvSpPr>
          <p:cNvPr id="21510" name="Text Box 3"/>
          <p:cNvSpPr txBox="1">
            <a:spLocks noChangeArrowheads="1"/>
          </p:cNvSpPr>
          <p:nvPr/>
        </p:nvSpPr>
        <p:spPr bwMode="auto">
          <a:xfrm>
            <a:off x="7581900" y="5486402"/>
            <a:ext cx="1371600" cy="275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8573" tIns="34286" rIns="68573" bIns="34286" anchor="ctr"/>
          <a:lstStyle>
            <a:lvl1pPr>
              <a:spcBef>
                <a:spcPts val="1000"/>
              </a:spcBef>
              <a:buClr>
                <a:srgbClr val="67202F"/>
              </a:buClr>
              <a:buSzPct val="90000"/>
              <a:buFont typeface="Calibri" panose="020F0502020204030204" pitchFamily="34" charset="0"/>
              <a:buChar char="●"/>
              <a:defRPr sz="40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984807"/>
              </a:buClr>
              <a:buFont typeface="Calibri" panose="020F0502020204030204" pitchFamily="34" charset="0"/>
              <a:buChar char="−"/>
              <a:defRPr sz="36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215968"/>
              </a:buClr>
              <a:buSzPct val="120000"/>
              <a:buFont typeface="Calibri" panose="020F0502020204030204" pitchFamily="34" charset="0"/>
              <a:buChar char="▪"/>
              <a:defRPr sz="32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ts val="500"/>
              </a:spcBef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ts val="500"/>
              </a:spcBef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050" b="0" dirty="0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14967" y="2677986"/>
            <a:ext cx="1710853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MFJ filing status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 flipV="1">
            <a:off x="3200400" y="2819400"/>
            <a:ext cx="1114567" cy="1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5181600" y="3824181"/>
            <a:ext cx="184731" cy="369332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C778BD-0E28-4C8D-8ED5-C6AA375DABA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426728"/>
      </p:ext>
    </p:extLst>
  </p:cSld>
  <p:clrMapOvr>
    <a:masterClrMapping/>
  </p:clrMapOvr>
  <p:transition spd="slow" advTm="35518"/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3" y="28835"/>
            <a:ext cx="10591797" cy="1143000"/>
          </a:xfrm>
        </p:spPr>
        <p:txBody>
          <a:bodyPr>
            <a:normAutofit/>
          </a:bodyPr>
          <a:lstStyle/>
          <a:p>
            <a:r>
              <a:rPr lang="en-US" dirty="0"/>
              <a:t>TSO - Student Activity</a:t>
            </a:r>
            <a:br>
              <a:rPr lang="en-US" dirty="0"/>
            </a:br>
            <a:r>
              <a:rPr lang="en-US" sz="2700" dirty="0"/>
              <a:t>Federal Section&gt;Income&gt;Profit or Loss from a Business&gt;Other Expenses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616116"/>
            <a:ext cx="9753600" cy="4413193"/>
          </a:xfrm>
        </p:spPr>
        <p:txBody>
          <a:bodyPr>
            <a:normAutofit/>
          </a:bodyPr>
          <a:lstStyle/>
          <a:p>
            <a:r>
              <a:rPr lang="en-US" dirty="0"/>
              <a:t>Pause the slide show</a:t>
            </a:r>
          </a:p>
          <a:p>
            <a:r>
              <a:rPr lang="en-US" dirty="0"/>
              <a:t>Enter Mallory’s business expenses (other than car expenses) into TSO (Step 7c):</a:t>
            </a:r>
          </a:p>
          <a:p>
            <a:r>
              <a:rPr lang="en-US" dirty="0"/>
              <a:t>Check the Federal and NJ refund monitors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00803"/>
            <a:ext cx="4114800" cy="301625"/>
          </a:xfrm>
        </p:spPr>
        <p:txBody>
          <a:bodyPr/>
          <a:lstStyle/>
          <a:p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251E97C6-B5EA-4059-8D5E-F0990EFE7977}" type="slidenum">
              <a:rPr lang="en-US" smtClean="0"/>
              <a:pPr/>
              <a:t>130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4848CF-2386-444C-8966-90159F97B65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701885"/>
      </p:ext>
    </p:extLst>
  </p:cSld>
  <p:clrMapOvr>
    <a:masterClrMapping/>
  </p:clrMapOvr>
  <p:transition advTm="25485"/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131</a:t>
            </a:fld>
            <a:endParaRPr lang="en-US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1278833" y="1371600"/>
            <a:ext cx="9753600" cy="4413193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b="1" u="sng" dirty="0">
                <a:solidFill>
                  <a:srgbClr val="FF0000"/>
                </a:solidFill>
              </a:rPr>
              <a:t>CALDWELL INTEGRATED SCENARIO – STEP 7D</a:t>
            </a:r>
          </a:p>
          <a:p>
            <a:pPr marL="0" indent="0" algn="ctr">
              <a:buNone/>
            </a:pPr>
            <a:r>
              <a:rPr lang="en-US" b="1" u="sng" dirty="0">
                <a:solidFill>
                  <a:srgbClr val="FF0000"/>
                </a:solidFill>
              </a:rPr>
              <a:t>BUSINESS CAR AND TRUCK EXPENSES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3DCFA37-8252-4D29-9960-5089385AFCD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02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73"/>
    </mc:Choice>
    <mc:Fallback xmlns="">
      <p:transition spd="slow" advTm="17573"/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904548E9-6249-43D8-B9E7-ADE044522384}" type="slidenum">
              <a:rPr lang="en-US" smtClean="0"/>
              <a:pPr/>
              <a:t>132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Standard mileage deduction must be used – 58 cents/mile</a:t>
            </a:r>
          </a:p>
          <a:p>
            <a:pPr lvl="1"/>
            <a:r>
              <a:rPr lang="en-US" dirty="0"/>
              <a:t>Only parking and tolls can be added</a:t>
            </a:r>
          </a:p>
          <a:p>
            <a:pPr lvl="1"/>
            <a:r>
              <a:rPr lang="en-US" dirty="0"/>
              <a:t>All of the following are included in standard mileage</a:t>
            </a:r>
          </a:p>
          <a:p>
            <a:pPr lvl="2"/>
            <a:r>
              <a:rPr lang="en-US" dirty="0"/>
              <a:t>Depreciation or lease payments</a:t>
            </a:r>
          </a:p>
          <a:p>
            <a:pPr lvl="2"/>
            <a:r>
              <a:rPr lang="en-US" dirty="0"/>
              <a:t>Maintenance and repairs</a:t>
            </a:r>
          </a:p>
          <a:p>
            <a:pPr lvl="2"/>
            <a:r>
              <a:rPr lang="en-US" dirty="0"/>
              <a:t>Gasoline (including gasoline taxes) or oil</a:t>
            </a:r>
          </a:p>
          <a:p>
            <a:pPr lvl="2"/>
            <a:r>
              <a:rPr lang="en-US" dirty="0"/>
              <a:t>Insurance</a:t>
            </a:r>
          </a:p>
          <a:p>
            <a:pPr lvl="2"/>
            <a:r>
              <a:rPr lang="en-US" dirty="0"/>
              <a:t>Vehicle registration fees</a:t>
            </a:r>
          </a:p>
          <a:p>
            <a:pPr lvl="2"/>
            <a:r>
              <a:rPr lang="en-US" dirty="0"/>
              <a:t>Car washes</a:t>
            </a:r>
          </a:p>
          <a:p>
            <a:pPr lvl="1"/>
            <a:r>
              <a:rPr lang="en-US" dirty="0"/>
              <a:t>Cannot claim actual car and truck expenses – out of scope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Car and Truck Business Expenses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E50D426-1A37-42CC-91B9-A25B8B306A1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86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729"/>
    </mc:Choice>
    <mc:Fallback xmlns="">
      <p:transition spd="slow" advTm="81729"/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133</a:t>
            </a:fld>
            <a:endParaRPr lang="en-US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1295400" y="1432570"/>
            <a:ext cx="9753600" cy="45720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Commuting miles</a:t>
            </a:r>
          </a:p>
          <a:p>
            <a:pPr lvl="1"/>
            <a:r>
              <a:rPr lang="en-US" dirty="0"/>
              <a:t>Miles driven from your home to your place of work and back home (first and last trips of the day)</a:t>
            </a:r>
          </a:p>
          <a:p>
            <a:pPr lvl="1"/>
            <a:r>
              <a:rPr lang="en-US" dirty="0"/>
              <a:t>Are not deductible as business expenses</a:t>
            </a:r>
          </a:p>
          <a:p>
            <a:r>
              <a:rPr lang="en-US" dirty="0"/>
              <a:t>Business miles</a:t>
            </a:r>
          </a:p>
          <a:p>
            <a:pPr lvl="1"/>
            <a:r>
              <a:rPr lang="en-US" dirty="0"/>
              <a:t>Any other miles driven for business</a:t>
            </a:r>
          </a:p>
          <a:p>
            <a:pPr lvl="2"/>
            <a:r>
              <a:rPr lang="en-US" dirty="0"/>
              <a:t>Includes miles driven between jobs</a:t>
            </a:r>
          </a:p>
          <a:p>
            <a:pPr lvl="1"/>
            <a:r>
              <a:rPr lang="en-US" dirty="0"/>
              <a:t>Are deductible as business expenses</a:t>
            </a:r>
          </a:p>
          <a:p>
            <a:r>
              <a:rPr lang="en-US" dirty="0"/>
              <a:t>Other miles</a:t>
            </a:r>
          </a:p>
          <a:p>
            <a:pPr lvl="1"/>
            <a:r>
              <a:rPr lang="en-US" dirty="0"/>
              <a:t>Personal use</a:t>
            </a:r>
          </a:p>
          <a:p>
            <a:pPr lvl="1"/>
            <a:r>
              <a:rPr lang="en-US" dirty="0"/>
              <a:t>Not deductible as business expenses</a:t>
            </a:r>
          </a:p>
          <a:p>
            <a:r>
              <a:rPr lang="en-US" dirty="0"/>
              <a:t>Must have written records to substantiate your mileage</a:t>
            </a:r>
          </a:p>
          <a:p>
            <a:pPr lvl="1"/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 and Truck Mileage Breakdown 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3362EA6-D3C2-4DB4-904A-8D013F32731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53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586"/>
    </mc:Choice>
    <mc:Fallback xmlns="">
      <p:transition spd="slow" advTm="174586"/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3390621" y="1386850"/>
            <a:ext cx="5233661" cy="47243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134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66802" y="28835"/>
            <a:ext cx="10210797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TSO – Entering Car and Truck Expenses</a:t>
            </a:r>
            <a:br>
              <a:rPr lang="en-US" dirty="0"/>
            </a:br>
            <a:r>
              <a:rPr lang="en-US" sz="2700" dirty="0"/>
              <a:t>Federal Section&gt;Income&gt;Profit or Loss from a Business&gt;Car and Truck Expenses</a:t>
            </a:r>
          </a:p>
        </p:txBody>
      </p:sp>
      <p:sp>
        <p:nvSpPr>
          <p:cNvPr id="7" name="Oval 6"/>
          <p:cNvSpPr/>
          <p:nvPr/>
        </p:nvSpPr>
        <p:spPr>
          <a:xfrm>
            <a:off x="5014843" y="3933715"/>
            <a:ext cx="894830" cy="629423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318876" y="3933715"/>
            <a:ext cx="1024523" cy="629423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05377" y="3471166"/>
            <a:ext cx="4981300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Separate business, commuting and personal miles</a:t>
            </a:r>
          </a:p>
        </p:txBody>
      </p:sp>
      <p:sp>
        <p:nvSpPr>
          <p:cNvPr id="11" name="Oval 10"/>
          <p:cNvSpPr/>
          <p:nvPr/>
        </p:nvSpPr>
        <p:spPr>
          <a:xfrm>
            <a:off x="6803887" y="3950126"/>
            <a:ext cx="739913" cy="698073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800" y="5105400"/>
            <a:ext cx="2794098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Check boxes as appropriate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24316" y="2435494"/>
            <a:ext cx="2249527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Description of vehicle</a:t>
            </a:r>
          </a:p>
        </p:txBody>
      </p:sp>
      <p:sp>
        <p:nvSpPr>
          <p:cNvPr id="17" name="Oval 16"/>
          <p:cNvSpPr/>
          <p:nvPr/>
        </p:nvSpPr>
        <p:spPr>
          <a:xfrm>
            <a:off x="3363073" y="2462638"/>
            <a:ext cx="980326" cy="342188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18" name="Straight Arrow Connector 17"/>
          <p:cNvCxnSpPr>
            <a:cxnSpLocks/>
            <a:endCxn id="17" idx="6"/>
          </p:cNvCxnSpPr>
          <p:nvPr/>
        </p:nvCxnSpPr>
        <p:spPr>
          <a:xfrm flipH="1">
            <a:off x="4343399" y="2626205"/>
            <a:ext cx="557112" cy="752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14907" y="2918052"/>
            <a:ext cx="1800814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Date placed into </a:t>
            </a:r>
          </a:p>
          <a:p>
            <a:r>
              <a:rPr lang="en-US" b="1" dirty="0">
                <a:solidFill>
                  <a:srgbClr val="FF0000"/>
                </a:solidFill>
              </a:rPr>
              <a:t>business use</a:t>
            </a:r>
          </a:p>
        </p:txBody>
      </p:sp>
      <p:cxnSp>
        <p:nvCxnSpPr>
          <p:cNvPr id="21" name="Straight Arrow Connector 20"/>
          <p:cNvCxnSpPr>
            <a:cxnSpLocks/>
            <a:stCxn id="20" idx="3"/>
          </p:cNvCxnSpPr>
          <p:nvPr/>
        </p:nvCxnSpPr>
        <p:spPr>
          <a:xfrm>
            <a:off x="2615721" y="3241218"/>
            <a:ext cx="70315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3363073" y="3019841"/>
            <a:ext cx="1970927" cy="544542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FB99EA-9D8A-4AC5-8974-C600C5AD459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29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064"/>
    </mc:Choice>
    <mc:Fallback xmlns="">
      <p:transition spd="slow" advTm="98064"/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3" y="28835"/>
            <a:ext cx="10363197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TSO - Student Activity</a:t>
            </a:r>
            <a:br>
              <a:rPr lang="en-US" dirty="0"/>
            </a:br>
            <a:r>
              <a:rPr lang="en-US" sz="2700" dirty="0"/>
              <a:t>Federal Section&gt;Income&gt;Profit or Loss from a Business&gt;Car and Truck Expenses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616116"/>
            <a:ext cx="9753600" cy="4413193"/>
          </a:xfrm>
        </p:spPr>
        <p:txBody>
          <a:bodyPr>
            <a:normAutofit/>
          </a:bodyPr>
          <a:lstStyle/>
          <a:p>
            <a:r>
              <a:rPr lang="en-US" dirty="0"/>
              <a:t>Pause the slide show</a:t>
            </a:r>
          </a:p>
          <a:p>
            <a:r>
              <a:rPr lang="en-US" dirty="0"/>
              <a:t>Enter Mallory’s car expenses into TSO (Step 7d)</a:t>
            </a:r>
          </a:p>
          <a:p>
            <a:r>
              <a:rPr lang="en-US" dirty="0"/>
              <a:t>Check the Federal and NJ refund monitors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00803"/>
            <a:ext cx="4114800" cy="301625"/>
          </a:xfrm>
        </p:spPr>
        <p:txBody>
          <a:bodyPr/>
          <a:lstStyle/>
          <a:p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251E97C6-B5EA-4059-8D5E-F0990EFE7977}" type="slidenum">
              <a:rPr lang="en-US" smtClean="0"/>
              <a:pPr/>
              <a:t>135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4848CF-2386-444C-8966-90159F97B65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645762"/>
      </p:ext>
    </p:extLst>
  </p:cSld>
  <p:clrMapOvr>
    <a:masterClrMapping/>
  </p:clrMapOvr>
  <p:transition advTm="33676"/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Rectangle 2"/>
          <p:cNvSpPr>
            <a:spLocks noGrp="1" noChangeArrowheads="1"/>
          </p:cNvSpPr>
          <p:nvPr>
            <p:ph type="title"/>
          </p:nvPr>
        </p:nvSpPr>
        <p:spPr>
          <a:xfrm>
            <a:off x="1077846" y="0"/>
            <a:ext cx="8305800" cy="1143000"/>
          </a:xfrm>
        </p:spPr>
        <p:txBody>
          <a:bodyPr/>
          <a:lstStyle/>
          <a:p>
            <a:r>
              <a:rPr lang="en-US" altLang="en-US" dirty="0"/>
              <a:t>Self-Employment Taxes</a:t>
            </a:r>
            <a:endParaRPr lang="en-US" altLang="en-US" sz="2800" dirty="0"/>
          </a:p>
        </p:txBody>
      </p:sp>
      <p:sp>
        <p:nvSpPr>
          <p:cNvPr id="335875" name="Rectangle 3"/>
          <p:cNvSpPr>
            <a:spLocks noGrp="1" noChangeArrowheads="1"/>
          </p:cNvSpPr>
          <p:nvPr>
            <p:ph idx="1"/>
          </p:nvPr>
        </p:nvSpPr>
        <p:spPr>
          <a:xfrm>
            <a:off x="1219200" y="1447800"/>
            <a:ext cx="9220200" cy="50292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altLang="en-US" dirty="0"/>
              <a:t>Must pay Social Security and Medicare taxes on Schedule C net income</a:t>
            </a:r>
          </a:p>
          <a:p>
            <a:pPr lvl="1">
              <a:lnSpc>
                <a:spcPct val="80000"/>
              </a:lnSpc>
            </a:pPr>
            <a:r>
              <a:rPr lang="en-US" altLang="en-US" dirty="0"/>
              <a:t>Net income from self-employment must be over $400 to owe self-employment taxes </a:t>
            </a:r>
          </a:p>
          <a:p>
            <a:pPr>
              <a:lnSpc>
                <a:spcPct val="80000"/>
              </a:lnSpc>
            </a:pPr>
            <a:r>
              <a:rPr lang="en-US" altLang="en-US" dirty="0"/>
              <a:t>Self-employment tax rate is 15.3% (Social Security -12.4%; Medicare - 2.9%)</a:t>
            </a:r>
          </a:p>
          <a:p>
            <a:pPr lvl="1">
              <a:lnSpc>
                <a:spcPct val="80000"/>
              </a:lnSpc>
            </a:pPr>
            <a:r>
              <a:rPr lang="en-US" altLang="en-US" dirty="0"/>
              <a:t>Same as amount on employees’ wages, which is paid ½ by employer and ½ by employee</a:t>
            </a:r>
          </a:p>
          <a:p>
            <a:pPr>
              <a:lnSpc>
                <a:spcPct val="80000"/>
              </a:lnSpc>
            </a:pPr>
            <a:r>
              <a:rPr lang="en-US" altLang="en-US" dirty="0"/>
              <a:t>Can deduct the employer-equivalent portion of self-employment tax as an adjustment to income </a:t>
            </a:r>
          </a:p>
          <a:p>
            <a:pPr>
              <a:lnSpc>
                <a:spcPct val="80000"/>
              </a:lnSpc>
            </a:pPr>
            <a:endParaRPr lang="en-US" altLang="en-US" dirty="0"/>
          </a:p>
          <a:p>
            <a:pPr marL="0" indent="0">
              <a:lnSpc>
                <a:spcPct val="80000"/>
              </a:lnSpc>
              <a:buNone/>
            </a:pPr>
            <a:endParaRPr lang="en-US" altLang="en-US" sz="2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038600" y="6400803"/>
            <a:ext cx="4114800" cy="301625"/>
          </a:xfrm>
        </p:spPr>
        <p:txBody>
          <a:bodyPr/>
          <a:lstStyle/>
          <a:p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251E97C6-B5EA-4059-8D5E-F0990EFE7977}" type="slidenum">
              <a:rPr lang="en-US" smtClean="0"/>
              <a:pPr/>
              <a:t>136</a:t>
            </a:fld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E5124E-C674-4CD7-A2B1-279734B9E29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950744"/>
      </p:ext>
    </p:extLst>
  </p:cSld>
  <p:clrMapOvr>
    <a:masterClrMapping/>
  </p:clrMapOvr>
  <p:transition advTm="133521"/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Rectangle 2"/>
          <p:cNvSpPr>
            <a:spLocks noGrp="1" noChangeArrowheads="1"/>
          </p:cNvSpPr>
          <p:nvPr>
            <p:ph type="title"/>
          </p:nvPr>
        </p:nvSpPr>
        <p:spPr>
          <a:xfrm>
            <a:off x="1077846" y="0"/>
            <a:ext cx="9513954" cy="1143000"/>
          </a:xfrm>
        </p:spPr>
        <p:txBody>
          <a:bodyPr/>
          <a:lstStyle/>
          <a:p>
            <a:r>
              <a:rPr lang="en-US" altLang="en-US" dirty="0"/>
              <a:t>Self-Employment Taxes                                 </a:t>
            </a:r>
            <a:endParaRPr lang="en-US" altLang="en-US" sz="1600" dirty="0"/>
          </a:p>
        </p:txBody>
      </p:sp>
      <p:sp>
        <p:nvSpPr>
          <p:cNvPr id="335875" name="Rectangle 3"/>
          <p:cNvSpPr>
            <a:spLocks noGrp="1" noChangeArrowheads="1"/>
          </p:cNvSpPr>
          <p:nvPr>
            <p:ph idx="1"/>
          </p:nvPr>
        </p:nvSpPr>
        <p:spPr>
          <a:xfrm>
            <a:off x="1219200" y="1447800"/>
            <a:ext cx="9220200" cy="50292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altLang="en-US" dirty="0"/>
              <a:t>Entries on Schedule C will cause TSO to</a:t>
            </a:r>
            <a:r>
              <a:rPr lang="en-US" altLang="en-US" sz="2800" dirty="0"/>
              <a:t>:</a:t>
            </a:r>
          </a:p>
          <a:p>
            <a:pPr lvl="1">
              <a:lnSpc>
                <a:spcPct val="80000"/>
              </a:lnSpc>
            </a:pPr>
            <a:r>
              <a:rPr lang="en-US" altLang="en-US" dirty="0"/>
              <a:t>Calculate Self-Employment Tax on Schedule SE</a:t>
            </a:r>
          </a:p>
          <a:p>
            <a:pPr lvl="2">
              <a:lnSpc>
                <a:spcPct val="80000"/>
              </a:lnSpc>
            </a:pPr>
            <a:r>
              <a:rPr lang="en-US" altLang="en-US" dirty="0"/>
              <a:t>Result transferred to Schedule 2, Part II, Line 4</a:t>
            </a:r>
          </a:p>
          <a:p>
            <a:pPr lvl="1">
              <a:lnSpc>
                <a:spcPct val="80000"/>
              </a:lnSpc>
            </a:pPr>
            <a:r>
              <a:rPr lang="en-US" altLang="en-US" dirty="0"/>
              <a:t>Record Adjustment to Income for ½ of Self-Employment Tax </a:t>
            </a:r>
          </a:p>
          <a:p>
            <a:pPr lvl="2">
              <a:lnSpc>
                <a:spcPct val="80000"/>
              </a:lnSpc>
            </a:pPr>
            <a:r>
              <a:rPr lang="en-US" altLang="en-US" dirty="0"/>
              <a:t>Reported on Schedule 1, Part II, Line 14</a:t>
            </a:r>
          </a:p>
          <a:p>
            <a:pPr lvl="1">
              <a:lnSpc>
                <a:spcPct val="80000"/>
              </a:lnSpc>
            </a:pPr>
            <a:r>
              <a:rPr lang="en-US" altLang="en-US" dirty="0"/>
              <a:t>Carry business net profit to EIC and Traditional IRA calculations </a:t>
            </a:r>
          </a:p>
          <a:p>
            <a:pPr lvl="1">
              <a:lnSpc>
                <a:spcPct val="80000"/>
              </a:lnSpc>
            </a:pPr>
            <a:r>
              <a:rPr lang="en-US" altLang="en-US" dirty="0"/>
              <a:t>Calculate Qualified Business Income (QBI) deduction</a:t>
            </a:r>
          </a:p>
          <a:p>
            <a:pPr>
              <a:lnSpc>
                <a:spcPct val="80000"/>
              </a:lnSpc>
            </a:pPr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038600" y="6400803"/>
            <a:ext cx="4114800" cy="301625"/>
          </a:xfrm>
        </p:spPr>
        <p:txBody>
          <a:bodyPr/>
          <a:lstStyle/>
          <a:p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251E97C6-B5EA-4059-8D5E-F0990EFE7977}" type="slidenum">
              <a:rPr lang="en-US" smtClean="0"/>
              <a:pPr/>
              <a:t>137</a:t>
            </a:fld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6EC598-94A0-43FC-A55E-A0E68183C2D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6FB76B-68CB-468B-9B24-0A6D3346F776}"/>
              </a:ext>
            </a:extLst>
          </p:cNvPr>
          <p:cNvSpPr txBox="1"/>
          <p:nvPr/>
        </p:nvSpPr>
        <p:spPr>
          <a:xfrm>
            <a:off x="9641618" y="575199"/>
            <a:ext cx="7041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cont’d</a:t>
            </a:r>
          </a:p>
        </p:txBody>
      </p:sp>
    </p:spTree>
    <p:extLst>
      <p:ext uri="{BB962C8B-B14F-4D97-AF65-F5344CB8AC3E}">
        <p14:creationId xmlns:p14="http://schemas.microsoft.com/office/powerpoint/2010/main" val="1759801704"/>
      </p:ext>
    </p:extLst>
  </p:cSld>
  <p:clrMapOvr>
    <a:masterClrMapping/>
  </p:clrMapOvr>
  <p:transition advTm="94133"/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Qualified Business Income (QBI)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1041" y="1447800"/>
            <a:ext cx="9751391" cy="4817505"/>
          </a:xfrm>
        </p:spPr>
        <p:txBody>
          <a:bodyPr>
            <a:normAutofit/>
          </a:bodyPr>
          <a:lstStyle/>
          <a:p>
            <a:r>
              <a:rPr lang="en-US" dirty="0"/>
              <a:t>Refer to Pub 4012 Page F-12</a:t>
            </a:r>
          </a:p>
          <a:p>
            <a:r>
              <a:rPr lang="en-US" dirty="0"/>
              <a:t>What is included in QBI?</a:t>
            </a:r>
          </a:p>
          <a:p>
            <a:pPr lvl="1"/>
            <a:r>
              <a:rPr lang="en-US" dirty="0"/>
              <a:t>Sole proprietor Schedule C income (combined if more than one Schedule C)</a:t>
            </a:r>
          </a:p>
          <a:p>
            <a:pPr lvl="1"/>
            <a:r>
              <a:rPr lang="en-US" dirty="0"/>
              <a:t>Other pass-through entity business income </a:t>
            </a:r>
          </a:p>
          <a:p>
            <a:pPr lvl="2"/>
            <a:r>
              <a:rPr lang="en-US" dirty="0"/>
              <a:t>Such as partnerships, S corporations, limited liability companies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/>
              <a:t>All pass-through entities with business income are </a:t>
            </a:r>
            <a:r>
              <a:rPr lang="en-US" b="1" dirty="0"/>
              <a:t>out of scope</a:t>
            </a:r>
          </a:p>
          <a:p>
            <a:pPr lvl="1"/>
            <a:r>
              <a:rPr lang="en-US" dirty="0"/>
              <a:t>Real Estate Investment Trust (REIT) Section 199A dividends</a:t>
            </a:r>
          </a:p>
          <a:p>
            <a:pPr lvl="2"/>
            <a:r>
              <a:rPr lang="en-US" dirty="0"/>
              <a:t>Reported on 1099-DIV in Box 5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2C11E525-5F38-465A-8629-C9A7F80AF012}" type="slidenum">
              <a:rPr lang="en-US" smtClean="0"/>
              <a:t>138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00803"/>
            <a:ext cx="4114800" cy="301625"/>
          </a:xfrm>
        </p:spPr>
        <p:txBody>
          <a:bodyPr/>
          <a:lstStyle/>
          <a:p>
            <a:r>
              <a:rPr lang="en-US"/>
              <a:t>NJ Core Caldwell TY2019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FCC492D-5FCC-42F6-AA69-903D1C96740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451977"/>
      </p:ext>
    </p:extLst>
  </p:cSld>
  <p:clrMapOvr>
    <a:masterClrMapping/>
  </p:clrMapOvr>
  <p:transition advTm="102220"/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FBB2A3-DCC9-4806-BE0F-1FCF2B076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70E883-4C73-4AE3-8A03-77E751AA0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62A4AD-818A-4190-AB57-3EB82A45F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9E3000-1FE7-4597-BE23-A1AC10F0DE04}" type="slidenum">
              <a:rPr lang="en-US" altLang="en-US" smtClean="0"/>
              <a:pPr>
                <a:defRPr/>
              </a:pPr>
              <a:t>139</a:t>
            </a:fld>
            <a:endParaRPr lang="en-US" alt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CE4E2C6-521D-444C-8F29-EF4CF3359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 199A Dividends on Form 1099-DIV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B2FFCB-A103-45B7-B1B4-6464C288A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1652408"/>
            <a:ext cx="6767146" cy="4145639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25D3476B-B303-4C53-B3D3-D2AD468D3319}"/>
              </a:ext>
            </a:extLst>
          </p:cNvPr>
          <p:cNvSpPr/>
          <p:nvPr/>
        </p:nvSpPr>
        <p:spPr>
          <a:xfrm>
            <a:off x="5929181" y="3733800"/>
            <a:ext cx="1538419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5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52"/>
    </mc:Choice>
    <mc:Fallback xmlns="">
      <p:transition spd="slow" advTm="30952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8835"/>
            <a:ext cx="10667999" cy="1143000"/>
          </a:xfrm>
        </p:spPr>
        <p:txBody>
          <a:bodyPr>
            <a:normAutofit/>
          </a:bodyPr>
          <a:lstStyle/>
          <a:p>
            <a:r>
              <a:rPr lang="en-US" altLang="en-US" sz="3400" dirty="0"/>
              <a:t>TSO – Entering Personal Information for Ray Caldwell </a:t>
            </a:r>
            <a:br>
              <a:rPr lang="en-US" altLang="en-US" sz="3400" dirty="0"/>
            </a:br>
            <a:r>
              <a:rPr lang="en-US" altLang="en-US" sz="2400" dirty="0"/>
              <a:t>Basic Information&gt;Personal Information</a:t>
            </a:r>
            <a:endParaRPr lang="en-US" sz="2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00803"/>
            <a:ext cx="4114800" cy="301625"/>
          </a:xfrm>
        </p:spPr>
        <p:txBody>
          <a:bodyPr/>
          <a:lstStyle/>
          <a:p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251E97C6-B5EA-4059-8D5E-F0990EFE7977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486400" y="4378907"/>
            <a:ext cx="184731" cy="369332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1752600"/>
            <a:ext cx="2755754" cy="14465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See Andrews problem</a:t>
            </a:r>
          </a:p>
          <a:p>
            <a:r>
              <a:rPr lang="en-US" sz="2200" b="1" dirty="0">
                <a:solidFill>
                  <a:srgbClr val="FF0000"/>
                </a:solidFill>
              </a:rPr>
              <a:t>for information on</a:t>
            </a:r>
          </a:p>
          <a:p>
            <a:r>
              <a:rPr lang="en-US" sz="2200" b="1" dirty="0">
                <a:solidFill>
                  <a:srgbClr val="FF0000"/>
                </a:solidFill>
              </a:rPr>
              <a:t>completing Personal</a:t>
            </a:r>
          </a:p>
          <a:p>
            <a:r>
              <a:rPr lang="en-US" sz="2200" b="1" dirty="0">
                <a:solidFill>
                  <a:srgbClr val="FF0000"/>
                </a:solidFill>
              </a:rPr>
              <a:t>Info screens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2581" y="1366217"/>
            <a:ext cx="5391635" cy="518539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3D8545-F234-41A4-B636-493D27F746D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263990"/>
      </p:ext>
    </p:extLst>
  </p:cSld>
  <p:clrMapOvr>
    <a:masterClrMapping/>
  </p:clrMapOvr>
  <p:transition advTm="27877"/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Qualified Business Income (QBI)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8833" y="1447800"/>
            <a:ext cx="9753600" cy="481750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Out of scope for:</a:t>
            </a:r>
          </a:p>
          <a:p>
            <a:pPr lvl="1"/>
            <a:r>
              <a:rPr lang="en-US" dirty="0"/>
              <a:t>Taxable income over $160,700 ($321,400 if MFJ)</a:t>
            </a:r>
          </a:p>
          <a:p>
            <a:pPr lvl="1"/>
            <a:r>
              <a:rPr lang="en-US" dirty="0"/>
              <a:t>Publicly traded partnership income</a:t>
            </a:r>
          </a:p>
          <a:p>
            <a:r>
              <a:rPr lang="en-US" dirty="0"/>
              <a:t>Individual taxpayers can deduct up to 20% of qualified business income (QBI)</a:t>
            </a:r>
          </a:p>
          <a:p>
            <a:pPr lvl="1"/>
            <a:r>
              <a:rPr lang="en-US" dirty="0"/>
              <a:t>A deduction from AGI to arrive at taxable income</a:t>
            </a:r>
          </a:p>
          <a:p>
            <a:pPr lvl="1"/>
            <a:r>
              <a:rPr lang="en-US" dirty="0"/>
              <a:t>In addition to standard or itemized deductions </a:t>
            </a:r>
          </a:p>
          <a:p>
            <a:pPr lvl="1"/>
            <a:r>
              <a:rPr lang="en-US" dirty="0"/>
              <a:t>TSO automatically calculates and populates on 1040 Line 10</a:t>
            </a:r>
          </a:p>
          <a:p>
            <a:r>
              <a:rPr lang="en-US" dirty="0"/>
              <a:t>Calculations on Schedule C and SE are not affected by QBI deduction</a:t>
            </a:r>
          </a:p>
          <a:p>
            <a:r>
              <a:rPr lang="en-US" dirty="0"/>
              <a:t>Taxable income is not reduced below 0 by the 20% deduction </a:t>
            </a:r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2C11E525-5F38-465A-8629-C9A7F80AF012}" type="slidenum">
              <a:rPr lang="en-US" smtClean="0"/>
              <a:t>140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00803"/>
            <a:ext cx="4114800" cy="301625"/>
          </a:xfrm>
        </p:spPr>
        <p:txBody>
          <a:bodyPr/>
          <a:lstStyle/>
          <a:p>
            <a:r>
              <a:rPr lang="en-US"/>
              <a:t>NJ Core Caldwell TY2019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8F1B186-1533-4C0A-9D3E-6771489F219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64A674-5411-463E-A8F7-4E8BD67394E1}"/>
              </a:ext>
            </a:extLst>
          </p:cNvPr>
          <p:cNvSpPr txBox="1"/>
          <p:nvPr/>
        </p:nvSpPr>
        <p:spPr>
          <a:xfrm>
            <a:off x="9906000" y="431058"/>
            <a:ext cx="7041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cont’d</a:t>
            </a:r>
          </a:p>
        </p:txBody>
      </p:sp>
    </p:spTree>
    <p:extLst>
      <p:ext uri="{BB962C8B-B14F-4D97-AF65-F5344CB8AC3E}">
        <p14:creationId xmlns:p14="http://schemas.microsoft.com/office/powerpoint/2010/main" val="4179834645"/>
      </p:ext>
    </p:extLst>
  </p:cSld>
  <p:clrMapOvr>
    <a:masterClrMapping/>
  </p:clrMapOvr>
  <p:transition advTm="109454"/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576A15-6E0B-4A1F-80B2-99B0B7E32C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025" y="1265883"/>
            <a:ext cx="5324080" cy="54575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1219200" y="1760724"/>
            <a:ext cx="9753600" cy="402336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TSO – Schedule 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2C11E525-5F38-465A-8629-C9A7F80AF012}" type="slidenum">
              <a:rPr lang="en-US" smtClean="0"/>
              <a:t>141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00803"/>
            <a:ext cx="4114800" cy="301625"/>
          </a:xfrm>
        </p:spPr>
        <p:txBody>
          <a:bodyPr/>
          <a:lstStyle/>
          <a:p>
            <a:r>
              <a:rPr lang="en-US"/>
              <a:t>NJ Core Caldwell TY2019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13119" y="2878612"/>
            <a:ext cx="2409121" cy="9233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Gross income:</a:t>
            </a:r>
          </a:p>
          <a:p>
            <a:r>
              <a:rPr lang="en-US" b="1" dirty="0">
                <a:solidFill>
                  <a:srgbClr val="FF0000"/>
                </a:solidFill>
              </a:rPr>
              <a:t>$2,400 from 1099-MISC</a:t>
            </a:r>
          </a:p>
          <a:p>
            <a:r>
              <a:rPr lang="en-US" b="1" dirty="0">
                <a:solidFill>
                  <a:srgbClr val="FF0000"/>
                </a:solidFill>
              </a:rPr>
              <a:t>$5,500 cash</a:t>
            </a:r>
          </a:p>
        </p:txBody>
      </p:sp>
      <p:sp>
        <p:nvSpPr>
          <p:cNvPr id="8" name="Oval 7"/>
          <p:cNvSpPr/>
          <p:nvPr/>
        </p:nvSpPr>
        <p:spPr>
          <a:xfrm>
            <a:off x="7316416" y="3523450"/>
            <a:ext cx="420991" cy="18074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>
            <a:cxnSpLocks/>
          </p:cNvCxnSpPr>
          <p:nvPr/>
        </p:nvCxnSpPr>
        <p:spPr>
          <a:xfrm flipH="1">
            <a:off x="7790208" y="3553060"/>
            <a:ext cx="922911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744040" y="5901312"/>
            <a:ext cx="1119602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Net profit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7148087" y="5980142"/>
            <a:ext cx="692810" cy="250942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17" name="Straight Arrow Connector 16"/>
          <p:cNvCxnSpPr>
            <a:cxnSpLocks/>
            <a:stCxn id="15" idx="1"/>
            <a:endCxn id="16" idx="6"/>
          </p:cNvCxnSpPr>
          <p:nvPr/>
        </p:nvCxnSpPr>
        <p:spPr>
          <a:xfrm flipH="1">
            <a:off x="7840897" y="6085978"/>
            <a:ext cx="903143" cy="1963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709420" y="4832622"/>
            <a:ext cx="1653231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Total expenses</a:t>
            </a:r>
          </a:p>
        </p:txBody>
      </p:sp>
      <p:sp>
        <p:nvSpPr>
          <p:cNvPr id="21" name="Oval 20"/>
          <p:cNvSpPr/>
          <p:nvPr/>
        </p:nvSpPr>
        <p:spPr>
          <a:xfrm>
            <a:off x="7256806" y="4950527"/>
            <a:ext cx="533401" cy="228007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26" name="Straight Arrow Connector 25"/>
          <p:cNvCxnSpPr>
            <a:cxnSpLocks/>
          </p:cNvCxnSpPr>
          <p:nvPr/>
        </p:nvCxnSpPr>
        <p:spPr>
          <a:xfrm flipH="1">
            <a:off x="7776617" y="5064530"/>
            <a:ext cx="936502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212879" y="3733800"/>
            <a:ext cx="1433021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Car expenses</a:t>
            </a:r>
          </a:p>
        </p:txBody>
      </p:sp>
      <p:sp>
        <p:nvSpPr>
          <p:cNvPr id="33" name="Oval 32"/>
          <p:cNvSpPr/>
          <p:nvPr/>
        </p:nvSpPr>
        <p:spPr>
          <a:xfrm>
            <a:off x="4611664" y="3886200"/>
            <a:ext cx="533401" cy="216932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34" name="Straight Arrow Connector 33"/>
          <p:cNvCxnSpPr>
            <a:cxnSpLocks/>
          </p:cNvCxnSpPr>
          <p:nvPr/>
        </p:nvCxnSpPr>
        <p:spPr>
          <a:xfrm>
            <a:off x="2626709" y="3892162"/>
            <a:ext cx="1932815" cy="7305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CE1D30B-B4ED-449A-9FD9-D11BD350329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693103"/>
      </p:ext>
    </p:extLst>
  </p:cSld>
  <p:clrMapOvr>
    <a:masterClrMapping/>
  </p:clrMapOvr>
  <p:transition advTm="83383"/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14B84B9A-2050-4ADE-A57C-4B3C8A2734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7224" y="1348496"/>
            <a:ext cx="5755004" cy="50523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3" y="28835"/>
            <a:ext cx="9829797" cy="1143000"/>
          </a:xfrm>
        </p:spPr>
        <p:txBody>
          <a:bodyPr>
            <a:normAutofit/>
          </a:bodyPr>
          <a:lstStyle/>
          <a:p>
            <a:r>
              <a:rPr lang="en-US" sz="3200" dirty="0"/>
              <a:t>TSO - Calculation of Self-Employment Tax and Adjustment for ½ of Self-Employment Tax on Schedule 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2C11E525-5F38-465A-8629-C9A7F80AF012}" type="slidenum">
              <a:rPr lang="en-US" smtClean="0"/>
              <a:t>142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00803"/>
            <a:ext cx="4114800" cy="301625"/>
          </a:xfrm>
        </p:spPr>
        <p:txBody>
          <a:bodyPr/>
          <a:lstStyle/>
          <a:p>
            <a:r>
              <a:rPr lang="en-US"/>
              <a:t>NJ Core Caldwell TY2019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52903" y="5129136"/>
            <a:ext cx="2175788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Self-employment tax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52903" y="5881221"/>
            <a:ext cx="2158155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Adjustment for ½ of</a:t>
            </a:r>
          </a:p>
          <a:p>
            <a:r>
              <a:rPr lang="en-US" b="1" dirty="0">
                <a:solidFill>
                  <a:srgbClr val="FF0000"/>
                </a:solidFill>
              </a:rPr>
              <a:t>self-employment tax</a:t>
            </a:r>
          </a:p>
        </p:txBody>
      </p:sp>
      <p:sp>
        <p:nvSpPr>
          <p:cNvPr id="9" name="Oval 8"/>
          <p:cNvSpPr/>
          <p:nvPr/>
        </p:nvSpPr>
        <p:spPr>
          <a:xfrm>
            <a:off x="6172200" y="6182602"/>
            <a:ext cx="522172" cy="34495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>
            <a:cxnSpLocks/>
          </p:cNvCxnSpPr>
          <p:nvPr/>
        </p:nvCxnSpPr>
        <p:spPr>
          <a:xfrm flipH="1">
            <a:off x="6694372" y="6277395"/>
            <a:ext cx="1658531" cy="202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7210161" y="5754234"/>
            <a:ext cx="533401" cy="311887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>
            <a:cxnSpLocks/>
            <a:stCxn id="7" idx="1"/>
            <a:endCxn id="12" idx="7"/>
          </p:cNvCxnSpPr>
          <p:nvPr/>
        </p:nvCxnSpPr>
        <p:spPr>
          <a:xfrm flipH="1">
            <a:off x="7665447" y="5313802"/>
            <a:ext cx="687456" cy="48610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9E92F-A85A-421C-B2C8-8782B05BE4E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39557"/>
      </p:ext>
    </p:extLst>
  </p:cSld>
  <p:clrMapOvr>
    <a:masterClrMapping/>
  </p:clrMapOvr>
  <p:transition advTm="25982"/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TSO – Schedule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2C11E525-5F38-465A-8629-C9A7F80AF012}" type="slidenum">
              <a:rPr lang="en-US" smtClean="0"/>
              <a:t>143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00803"/>
            <a:ext cx="4114800" cy="301625"/>
          </a:xfrm>
        </p:spPr>
        <p:txBody>
          <a:bodyPr/>
          <a:lstStyle/>
          <a:p>
            <a:r>
              <a:rPr lang="en-US"/>
              <a:t>NJ Core Caldwell TY2019</a:t>
            </a:r>
          </a:p>
        </p:txBody>
      </p:sp>
      <p:sp>
        <p:nvSpPr>
          <p:cNvPr id="8" name="Rectangle 7"/>
          <p:cNvSpPr/>
          <p:nvPr/>
        </p:nvSpPr>
        <p:spPr>
          <a:xfrm>
            <a:off x="9045604" y="2819400"/>
            <a:ext cx="1760867" cy="369332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Business income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043461" y="3597333"/>
            <a:ext cx="2254192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Total of all Additional Income</a:t>
            </a:r>
          </a:p>
        </p:txBody>
      </p:sp>
      <p:cxnSp>
        <p:nvCxnSpPr>
          <p:cNvPr id="14" name="Straight Arrow Connector 13"/>
          <p:cNvCxnSpPr>
            <a:cxnSpLocks/>
            <a:stCxn id="12" idx="1"/>
            <a:endCxn id="13" idx="6"/>
          </p:cNvCxnSpPr>
          <p:nvPr/>
        </p:nvCxnSpPr>
        <p:spPr>
          <a:xfrm flipH="1">
            <a:off x="8394652" y="3920499"/>
            <a:ext cx="648809" cy="627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9043461" y="4476676"/>
            <a:ext cx="2382383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Deductible part of self-</a:t>
            </a:r>
          </a:p>
          <a:p>
            <a:r>
              <a:rPr lang="en-US" b="1" dirty="0">
                <a:solidFill>
                  <a:srgbClr val="FF0000"/>
                </a:solidFill>
              </a:rPr>
              <a:t>employment tax</a:t>
            </a:r>
          </a:p>
        </p:txBody>
      </p:sp>
      <p:cxnSp>
        <p:nvCxnSpPr>
          <p:cNvPr id="20" name="Straight Arrow Connector 19"/>
          <p:cNvCxnSpPr>
            <a:cxnSpLocks/>
            <a:endCxn id="17" idx="6"/>
          </p:cNvCxnSpPr>
          <p:nvPr/>
        </p:nvCxnSpPr>
        <p:spPr>
          <a:xfrm flipH="1" flipV="1">
            <a:off x="8430537" y="4811035"/>
            <a:ext cx="612924" cy="3216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5284720" y="3276600"/>
            <a:ext cx="15732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 Narrow" panose="020B0606020202030204" pitchFamily="34" charset="0"/>
                <a:hlinkClick r:id="rId2"/>
              </a:rPr>
              <a:t>bonant@aol.com</a:t>
            </a:r>
            <a:endParaRPr lang="en-US" dirty="0"/>
          </a:p>
        </p:txBody>
      </p:sp>
      <p:pic>
        <p:nvPicPr>
          <p:cNvPr id="26" name="Content Placeholder 20">
            <a:extLst>
              <a:ext uri="{FF2B5EF4-FFF2-40B4-BE49-F238E27FC236}">
                <a16:creationId xmlns:a16="http://schemas.microsoft.com/office/drawing/2014/main" id="{93011BE2-F0BB-4B0F-BD4E-757F0901AD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29365" y="1407798"/>
            <a:ext cx="5344552" cy="5025399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0" name="Straight Arrow Connector 9"/>
          <p:cNvCxnSpPr>
            <a:cxnSpLocks/>
            <a:stCxn id="8" idx="1"/>
            <a:endCxn id="9" idx="6"/>
          </p:cNvCxnSpPr>
          <p:nvPr/>
        </p:nvCxnSpPr>
        <p:spPr>
          <a:xfrm flipH="1">
            <a:off x="8279244" y="3004066"/>
            <a:ext cx="76636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7745843" y="2819400"/>
            <a:ext cx="533401" cy="369332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7861251" y="3736270"/>
            <a:ext cx="533401" cy="381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7897136" y="4663453"/>
            <a:ext cx="533401" cy="295163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FFF4545-86B2-4E93-ABFF-5053B545F4F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046273"/>
      </p:ext>
    </p:extLst>
  </p:cSld>
  <p:clrMapOvr>
    <a:masterClrMapping/>
  </p:clrMapOvr>
  <p:transition advTm="48978"/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586C2BC-0A34-4D90-836C-7972C77817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88094" y="1902866"/>
            <a:ext cx="7141215" cy="420889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TSO – Schedule 2, Part II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2C11E525-5F38-465A-8629-C9A7F80AF012}" type="slidenum">
              <a:rPr lang="en-US" smtClean="0"/>
              <a:t>144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00803"/>
            <a:ext cx="4114800" cy="301625"/>
          </a:xfrm>
        </p:spPr>
        <p:txBody>
          <a:bodyPr/>
          <a:lstStyle/>
          <a:p>
            <a:r>
              <a:rPr lang="en-US"/>
              <a:t>NJ Core Caldwell TY2019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070161" y="3624395"/>
            <a:ext cx="1810906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Self-employment</a:t>
            </a:r>
          </a:p>
          <a:p>
            <a:r>
              <a:rPr lang="en-US" b="1" dirty="0">
                <a:solidFill>
                  <a:srgbClr val="FF0000"/>
                </a:solidFill>
              </a:rPr>
              <a:t> tax</a:t>
            </a:r>
          </a:p>
        </p:txBody>
      </p:sp>
      <p:sp>
        <p:nvSpPr>
          <p:cNvPr id="13" name="Oval 12"/>
          <p:cNvSpPr/>
          <p:nvPr/>
        </p:nvSpPr>
        <p:spPr>
          <a:xfrm>
            <a:off x="9081699" y="3786318"/>
            <a:ext cx="533401" cy="220994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>
            <a:cxnSpLocks/>
            <a:stCxn id="12" idx="1"/>
          </p:cNvCxnSpPr>
          <p:nvPr/>
        </p:nvCxnSpPr>
        <p:spPr>
          <a:xfrm flipH="1">
            <a:off x="9615100" y="3947561"/>
            <a:ext cx="455061" cy="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9050694" y="5375384"/>
            <a:ext cx="533402" cy="379228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058400" y="5505248"/>
            <a:ext cx="1308948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Total of all</a:t>
            </a:r>
          </a:p>
          <a:p>
            <a:r>
              <a:rPr lang="en-US" b="1" dirty="0">
                <a:solidFill>
                  <a:srgbClr val="FF0000"/>
                </a:solidFill>
              </a:rPr>
              <a:t>Other Taxes</a:t>
            </a:r>
          </a:p>
        </p:txBody>
      </p:sp>
      <p:cxnSp>
        <p:nvCxnSpPr>
          <p:cNvPr id="18" name="Straight Arrow Connector 17"/>
          <p:cNvCxnSpPr>
            <a:cxnSpLocks/>
            <a:endCxn id="16" idx="6"/>
          </p:cNvCxnSpPr>
          <p:nvPr/>
        </p:nvCxnSpPr>
        <p:spPr>
          <a:xfrm flipH="1" flipV="1">
            <a:off x="9584096" y="5564998"/>
            <a:ext cx="471373" cy="1208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772522-40AC-406C-94AE-CF7865A0162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858086"/>
      </p:ext>
    </p:extLst>
  </p:cSld>
  <p:clrMapOvr>
    <a:masterClrMapping/>
  </p:clrMapOvr>
  <p:transition advTm="13669"/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A20A36F-A39D-4D43-9C37-8ED1187020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479"/>
          <a:stretch/>
        </p:blipFill>
        <p:spPr>
          <a:xfrm>
            <a:off x="2819400" y="1270850"/>
            <a:ext cx="5753263" cy="50474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D3D6223-C196-4290-8A3C-E0B9A484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145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TSO - Business Income and QBI on Federal 1040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4294967295"/>
          </p:nvPr>
        </p:nvSpPr>
        <p:spPr>
          <a:xfrm>
            <a:off x="0" y="1782763"/>
            <a:ext cx="9753600" cy="4022725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839661" y="3308638"/>
            <a:ext cx="2590800" cy="14773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Additional Income transferred from Schedule 1, Part I:</a:t>
            </a:r>
          </a:p>
          <a:p>
            <a:r>
              <a:rPr lang="en-US" b="1" dirty="0">
                <a:solidFill>
                  <a:srgbClr val="FF0000"/>
                </a:solidFill>
              </a:rPr>
              <a:t>Jury Duty Pay + Business</a:t>
            </a:r>
          </a:p>
          <a:p>
            <a:r>
              <a:rPr lang="en-US" b="1" dirty="0">
                <a:solidFill>
                  <a:srgbClr val="FF0000"/>
                </a:solidFill>
              </a:rPr>
              <a:t>Income</a:t>
            </a:r>
          </a:p>
        </p:txBody>
      </p:sp>
      <p:cxnSp>
        <p:nvCxnSpPr>
          <p:cNvPr id="9" name="Straight Arrow Connector 8"/>
          <p:cNvCxnSpPr>
            <a:cxnSpLocks/>
          </p:cNvCxnSpPr>
          <p:nvPr/>
        </p:nvCxnSpPr>
        <p:spPr>
          <a:xfrm flipH="1">
            <a:off x="8424693" y="4795896"/>
            <a:ext cx="414968" cy="38540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7975010" y="5211446"/>
            <a:ext cx="577678" cy="198754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06555" y="5744481"/>
            <a:ext cx="1552028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QBI deduction</a:t>
            </a:r>
          </a:p>
        </p:txBody>
      </p:sp>
      <p:sp>
        <p:nvSpPr>
          <p:cNvPr id="18" name="Oval 17"/>
          <p:cNvSpPr/>
          <p:nvPr/>
        </p:nvSpPr>
        <p:spPr>
          <a:xfrm>
            <a:off x="7020321" y="5842922"/>
            <a:ext cx="522172" cy="221594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19" name="Straight Arrow Connector 18"/>
          <p:cNvCxnSpPr>
            <a:cxnSpLocks/>
          </p:cNvCxnSpPr>
          <p:nvPr/>
        </p:nvCxnSpPr>
        <p:spPr>
          <a:xfrm flipV="1">
            <a:off x="6241409" y="5937824"/>
            <a:ext cx="809984" cy="2449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8655055B-528F-4E82-893F-3AA60D8EB898}"/>
              </a:ext>
            </a:extLst>
          </p:cNvPr>
          <p:cNvSpPr/>
          <p:nvPr/>
        </p:nvSpPr>
        <p:spPr>
          <a:xfrm>
            <a:off x="8050491" y="5489629"/>
            <a:ext cx="522172" cy="221594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919F4C-BD5E-41E7-8191-7769B9BACC37}"/>
              </a:ext>
            </a:extLst>
          </p:cNvPr>
          <p:cNvSpPr txBox="1"/>
          <p:nvPr/>
        </p:nvSpPr>
        <p:spPr>
          <a:xfrm>
            <a:off x="8862107" y="5222133"/>
            <a:ext cx="2720293" cy="9233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Adjustments to Income</a:t>
            </a:r>
          </a:p>
          <a:p>
            <a:r>
              <a:rPr lang="en-US" b="1" dirty="0">
                <a:solidFill>
                  <a:srgbClr val="FF0000"/>
                </a:solidFill>
              </a:rPr>
              <a:t>transferred from Schedule</a:t>
            </a:r>
          </a:p>
          <a:p>
            <a:r>
              <a:rPr lang="en-US" b="1" dirty="0">
                <a:solidFill>
                  <a:srgbClr val="FF0000"/>
                </a:solidFill>
              </a:rPr>
              <a:t>1, Part II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07825FB-2C7F-4FE1-8CB1-BB13C04CC9CB}"/>
              </a:ext>
            </a:extLst>
          </p:cNvPr>
          <p:cNvCxnSpPr>
            <a:cxnSpLocks/>
          </p:cNvCxnSpPr>
          <p:nvPr/>
        </p:nvCxnSpPr>
        <p:spPr>
          <a:xfrm flipH="1">
            <a:off x="8572663" y="5565652"/>
            <a:ext cx="28944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159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090"/>
    </mc:Choice>
    <mc:Fallback xmlns="">
      <p:transition spd="slow" advTm="53090"/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356994B-0416-4841-84F9-08FEF78A0E5C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750981" y="1828800"/>
            <a:ext cx="7820680" cy="3505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146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TSO - Business Income on NJ 1040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131603" y="2458134"/>
            <a:ext cx="2626870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NJ net profit from business</a:t>
            </a:r>
          </a:p>
        </p:txBody>
      </p:sp>
      <p:cxnSp>
        <p:nvCxnSpPr>
          <p:cNvPr id="9" name="Straight Arrow Connector 8"/>
          <p:cNvCxnSpPr>
            <a:cxnSpLocks/>
            <a:endCxn id="12" idx="6"/>
          </p:cNvCxnSpPr>
          <p:nvPr/>
        </p:nvCxnSpPr>
        <p:spPr>
          <a:xfrm flipH="1">
            <a:off x="8391795" y="2667000"/>
            <a:ext cx="739808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7651987" y="2552700"/>
            <a:ext cx="739808" cy="228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800292-CC8E-4942-BB75-C4979FC2B58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04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13"/>
    </mc:Choice>
    <mc:Fallback xmlns="">
      <p:transition spd="slow" advTm="12313"/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147</a:t>
            </a:fld>
            <a:endParaRPr lang="en-US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1278833" y="1447800"/>
            <a:ext cx="9753600" cy="433699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If taxpayer has self-employment income, they may be eligible to claim  health insurance premiums as an adjustment to income, instead of on Schedule A </a:t>
            </a:r>
          </a:p>
          <a:p>
            <a:pPr lvl="1"/>
            <a:r>
              <a:rPr lang="en-US" dirty="0"/>
              <a:t>Advantages: Does not have to itemize, not subject to 7.5% threshold, reduces AGI </a:t>
            </a:r>
          </a:p>
          <a:p>
            <a:r>
              <a:rPr lang="en-US" dirty="0"/>
              <a:t>Refer to Pub 4012 Pages E-4 and E-4.1</a:t>
            </a:r>
          </a:p>
          <a:p>
            <a:r>
              <a:rPr lang="en-US" dirty="0"/>
              <a:t>Claimed on Schedule 1, Part II, Line 16</a:t>
            </a:r>
          </a:p>
          <a:p>
            <a:r>
              <a:rPr lang="en-US" dirty="0"/>
              <a:t>Enter on </a:t>
            </a:r>
            <a:r>
              <a:rPr lang="en-US" dirty="0" err="1"/>
              <a:t>Sch</a:t>
            </a:r>
            <a:r>
              <a:rPr lang="en-US" dirty="0"/>
              <a:t> C General Expenses screen in TSO</a:t>
            </a:r>
          </a:p>
          <a:p>
            <a:pPr lvl="1"/>
            <a:r>
              <a:rPr lang="en-US" dirty="0"/>
              <a:t>TSO automatically transfers as an adjustment to income</a:t>
            </a:r>
          </a:p>
          <a:p>
            <a:pPr lvl="1"/>
            <a:r>
              <a:rPr lang="en-US" dirty="0"/>
              <a:t>Will not be included on Schedule C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Self-Employed Health Insurance Deduction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B22775A-4A7D-4997-BEE5-AE8C3A7E600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713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865"/>
    </mc:Choice>
    <mc:Fallback xmlns="">
      <p:transition spd="slow" advTm="176865"/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312715" y="6265304"/>
            <a:ext cx="3860800" cy="365125"/>
          </a:xfrm>
        </p:spPr>
        <p:txBody>
          <a:bodyPr/>
          <a:lstStyle/>
          <a:p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974FADDD-0353-45F1-AB55-E763F675BE5A}" type="slidenum">
              <a:rPr lang="en-US" altLang="en-US" smtClean="0"/>
              <a:pPr/>
              <a:t>148</a:t>
            </a:fld>
            <a:endParaRPr lang="en-US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1278833" y="1282535"/>
            <a:ext cx="9753600" cy="510639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Includes health insurance coverage for</a:t>
            </a:r>
          </a:p>
          <a:p>
            <a:pPr lvl="1"/>
            <a:r>
              <a:rPr lang="en-US" dirty="0"/>
              <a:t>Taxpayer</a:t>
            </a:r>
          </a:p>
          <a:p>
            <a:pPr lvl="1"/>
            <a:r>
              <a:rPr lang="en-US" dirty="0"/>
              <a:t>Spouse</a:t>
            </a:r>
          </a:p>
          <a:p>
            <a:pPr lvl="1"/>
            <a:r>
              <a:rPr lang="en-US" dirty="0"/>
              <a:t>Dependents</a:t>
            </a:r>
          </a:p>
          <a:p>
            <a:pPr lvl="1"/>
            <a:r>
              <a:rPr lang="en-US" dirty="0"/>
              <a:t>Child under 27 (as of year end) even though not the taxpayer’s dependent</a:t>
            </a:r>
          </a:p>
          <a:p>
            <a:pPr lvl="2"/>
            <a:r>
              <a:rPr lang="en-US" dirty="0"/>
              <a:t>“Child” includes stepchild, adopted child or foster child, but not grandchildren</a:t>
            </a:r>
          </a:p>
          <a:p>
            <a:r>
              <a:rPr lang="en-US" dirty="0"/>
              <a:t>Health coverage must be “established under the trade or business”</a:t>
            </a:r>
          </a:p>
          <a:p>
            <a:pPr lvl="1"/>
            <a:r>
              <a:rPr lang="en-US" dirty="0"/>
              <a:t>Policy can be in name of the individual or the business for taxpayers filing Schedule C</a:t>
            </a:r>
          </a:p>
          <a:p>
            <a:pPr lvl="2"/>
            <a:r>
              <a:rPr lang="en-US" dirty="0"/>
              <a:t>Individual can be taxpayer, spouse, dependent, or child</a:t>
            </a:r>
          </a:p>
          <a:p>
            <a:pPr marL="618052" lvl="1" indent="0">
              <a:buNone/>
            </a:pPr>
            <a:endParaRPr lang="en-US" dirty="0"/>
          </a:p>
          <a:p>
            <a:pPr marL="618052" lvl="1" indent="0">
              <a:buNone/>
            </a:pPr>
            <a:endParaRPr lang="en-US" dirty="0"/>
          </a:p>
          <a:p>
            <a:pPr marL="618052" lvl="1" indent="0">
              <a:buNone/>
            </a:pP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66803" y="28835"/>
            <a:ext cx="10744197" cy="1143000"/>
          </a:xfrm>
        </p:spPr>
        <p:txBody>
          <a:bodyPr>
            <a:normAutofit/>
          </a:bodyPr>
          <a:lstStyle/>
          <a:p>
            <a:r>
              <a:rPr lang="en-US" dirty="0"/>
              <a:t>Self-Employed Health Insurance Deduction                                             </a:t>
            </a:r>
            <a:endParaRPr lang="en-US" sz="3300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E8AC4EB-F770-47CE-9520-F422D79A0CD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39A16E-FBBE-4ED5-B468-D51EC0A44656}"/>
              </a:ext>
            </a:extLst>
          </p:cNvPr>
          <p:cNvSpPr txBox="1"/>
          <p:nvPr/>
        </p:nvSpPr>
        <p:spPr>
          <a:xfrm>
            <a:off x="10668000" y="457200"/>
            <a:ext cx="7041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cont’d</a:t>
            </a:r>
          </a:p>
        </p:txBody>
      </p:sp>
    </p:spTree>
    <p:extLst>
      <p:ext uri="{BB962C8B-B14F-4D97-AF65-F5344CB8AC3E}">
        <p14:creationId xmlns:p14="http://schemas.microsoft.com/office/powerpoint/2010/main" val="135010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032"/>
    </mc:Choice>
    <mc:Fallback xmlns="">
      <p:transition spd="slow" advTm="76032"/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10589" y="6182451"/>
            <a:ext cx="936487" cy="365125"/>
          </a:xfrm>
        </p:spPr>
        <p:txBody>
          <a:bodyPr/>
          <a:lstStyle/>
          <a:p>
            <a:fld id="{974FADDD-0353-45F1-AB55-E763F675BE5A}" type="slidenum">
              <a:rPr lang="en-US" altLang="en-US" smtClean="0"/>
              <a:pPr/>
              <a:t>149</a:t>
            </a:fld>
            <a:endParaRPr lang="en-US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1278833" y="1569493"/>
            <a:ext cx="9753600" cy="4215300"/>
          </a:xfrm>
        </p:spPr>
        <p:txBody>
          <a:bodyPr>
            <a:normAutofit/>
          </a:bodyPr>
          <a:lstStyle/>
          <a:p>
            <a:r>
              <a:rPr lang="en-US" dirty="0"/>
              <a:t>Qualifying insurance includes</a:t>
            </a:r>
          </a:p>
          <a:p>
            <a:pPr lvl="1"/>
            <a:r>
              <a:rPr lang="en-US" dirty="0"/>
              <a:t>Medicare</a:t>
            </a:r>
          </a:p>
          <a:p>
            <a:pPr lvl="2"/>
            <a:r>
              <a:rPr lang="en-US" dirty="0"/>
              <a:t>Can be paid by taxpayer or spouse when filing MFJ</a:t>
            </a:r>
          </a:p>
          <a:p>
            <a:pPr lvl="1"/>
            <a:r>
              <a:rPr lang="en-US" dirty="0"/>
              <a:t>Other health coverage if not eligible for subsidized health coverage</a:t>
            </a:r>
          </a:p>
          <a:p>
            <a:pPr lvl="2"/>
            <a:r>
              <a:rPr lang="en-US" dirty="0"/>
              <a:t>Includes dental, vision, supplemental, limited coverage, etc.</a:t>
            </a:r>
          </a:p>
          <a:p>
            <a:pPr lvl="1"/>
            <a:r>
              <a:rPr lang="en-US" dirty="0"/>
              <a:t>Long-term care (LTC) insurance</a:t>
            </a:r>
          </a:p>
          <a:p>
            <a:pPr marL="1143000" lvl="2" indent="0">
              <a:buNone/>
            </a:pP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66803" y="28835"/>
            <a:ext cx="10667997" cy="1143000"/>
          </a:xfrm>
        </p:spPr>
        <p:txBody>
          <a:bodyPr>
            <a:normAutofit/>
          </a:bodyPr>
          <a:lstStyle/>
          <a:p>
            <a:r>
              <a:rPr lang="en-US" dirty="0"/>
              <a:t>Self-Employed Health Insurance Deduction    </a:t>
            </a:r>
            <a:endParaRPr lang="en-US" sz="3300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5BC7BA6-53D4-43E9-AAC1-80B31F746DF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33E055-81E2-441B-A544-9080234447E8}"/>
              </a:ext>
            </a:extLst>
          </p:cNvPr>
          <p:cNvSpPr txBox="1"/>
          <p:nvPr/>
        </p:nvSpPr>
        <p:spPr>
          <a:xfrm>
            <a:off x="10515600" y="431058"/>
            <a:ext cx="7041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cont’d</a:t>
            </a:r>
          </a:p>
        </p:txBody>
      </p:sp>
    </p:spTree>
    <p:extLst>
      <p:ext uri="{BB962C8B-B14F-4D97-AF65-F5344CB8AC3E}">
        <p14:creationId xmlns:p14="http://schemas.microsoft.com/office/powerpoint/2010/main" val="389369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582"/>
    </mc:Choice>
    <mc:Fallback xmlns="">
      <p:transition spd="slow" advTm="72582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91421" y="1409131"/>
            <a:ext cx="5914690" cy="48561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286"/>
            <a:ext cx="10820400" cy="1143000"/>
          </a:xfrm>
        </p:spPr>
        <p:txBody>
          <a:bodyPr>
            <a:normAutofit fontScale="90000"/>
          </a:bodyPr>
          <a:lstStyle/>
          <a:p>
            <a:r>
              <a:rPr lang="en-US" altLang="en-US" sz="3800" dirty="0"/>
              <a:t>TSO – Entering Personal Information for Mallory Hughes</a:t>
            </a:r>
            <a:br>
              <a:rPr lang="en-US" altLang="en-US" sz="3800" dirty="0"/>
            </a:br>
            <a:r>
              <a:rPr lang="en-US" altLang="en-US" sz="2700" dirty="0"/>
              <a:t>Basic Information&gt;Personal Information</a:t>
            </a:r>
            <a:endParaRPr lang="en-US" sz="27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00803"/>
            <a:ext cx="4114800" cy="301625"/>
          </a:xfrm>
        </p:spPr>
        <p:txBody>
          <a:bodyPr/>
          <a:lstStyle/>
          <a:p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251E97C6-B5EA-4059-8D5E-F0990EFE7977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0" y="2209800"/>
            <a:ext cx="4343400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Name must match SS card, not Intake sheet</a:t>
            </a:r>
          </a:p>
        </p:txBody>
      </p:sp>
      <p:sp>
        <p:nvSpPr>
          <p:cNvPr id="11" name="Oval 10"/>
          <p:cNvSpPr/>
          <p:nvPr/>
        </p:nvSpPr>
        <p:spPr>
          <a:xfrm>
            <a:off x="2590800" y="2212145"/>
            <a:ext cx="762000" cy="414408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>
            <a:cxnSpLocks/>
          </p:cNvCxnSpPr>
          <p:nvPr/>
        </p:nvCxnSpPr>
        <p:spPr>
          <a:xfrm flipH="1" flipV="1">
            <a:off x="3452499" y="2382377"/>
            <a:ext cx="1093672" cy="1208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2299BA-AAF6-4076-BAB0-0708B9121DB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074484"/>
      </p:ext>
    </p:extLst>
  </p:cSld>
  <p:clrMapOvr>
    <a:masterClrMapping/>
  </p:clrMapOvr>
  <p:transition advTm="113483"/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657600" y="6374391"/>
            <a:ext cx="3860800" cy="365125"/>
          </a:xfrm>
        </p:spPr>
        <p:txBody>
          <a:bodyPr/>
          <a:lstStyle/>
          <a:p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974FADDD-0353-45F1-AB55-E763F675BE5A}" type="slidenum">
              <a:rPr lang="en-US" altLang="en-US" smtClean="0"/>
              <a:pPr/>
              <a:t>150</a:t>
            </a:fld>
            <a:endParaRPr lang="en-US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</a:t>
            </a:r>
            <a:r>
              <a:rPr lang="en-US" dirty="0">
                <a:solidFill>
                  <a:srgbClr val="0000FF"/>
                </a:solidFill>
              </a:rPr>
              <a:t>taxpayer</a:t>
            </a:r>
            <a:r>
              <a:rPr lang="en-US" dirty="0"/>
              <a:t> cannot be eligible for subsidized coverage</a:t>
            </a:r>
          </a:p>
          <a:p>
            <a:pPr lvl="1"/>
            <a:r>
              <a:rPr lang="en-US" dirty="0"/>
              <a:t>From any employer: own, spouse’s, dependent’s, or child’s</a:t>
            </a:r>
          </a:p>
          <a:p>
            <a:pPr lvl="1"/>
            <a:r>
              <a:rPr lang="en-US" dirty="0"/>
              <a:t>Prior employers do not count</a:t>
            </a:r>
          </a:p>
          <a:p>
            <a:pPr lvl="2"/>
            <a:r>
              <a:rPr lang="en-US" dirty="0"/>
              <a:t>Premiums paid for retiree coverage qualify</a:t>
            </a:r>
          </a:p>
          <a:p>
            <a:pPr lvl="1"/>
            <a:r>
              <a:rPr lang="en-US" dirty="0"/>
              <a:t>Test LTC plan separately from other employer health plan offers to determine whether subsidized</a:t>
            </a:r>
          </a:p>
          <a:p>
            <a:pPr lvl="2"/>
            <a:r>
              <a:rPr lang="en-US" dirty="0"/>
              <a:t>E.g., if LTC is not subsidized, can claim its cost even though taxpayer eligible for subsidized medical coverage</a:t>
            </a:r>
          </a:p>
          <a:p>
            <a:pPr lvl="2"/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66803" y="28835"/>
            <a:ext cx="10744197" cy="1143000"/>
          </a:xfrm>
        </p:spPr>
        <p:txBody>
          <a:bodyPr/>
          <a:lstStyle/>
          <a:p>
            <a:r>
              <a:rPr lang="en-US" dirty="0"/>
              <a:t>Self-Employed Health Insurance Deduction     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943BAC8-CCD6-4D87-81DB-EB44EBF98E0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8BEC6F-7295-4889-95AF-FE33B99343E2}"/>
              </a:ext>
            </a:extLst>
          </p:cNvPr>
          <p:cNvSpPr txBox="1"/>
          <p:nvPr/>
        </p:nvSpPr>
        <p:spPr>
          <a:xfrm>
            <a:off x="10515600" y="533400"/>
            <a:ext cx="7041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cont’d</a:t>
            </a:r>
          </a:p>
        </p:txBody>
      </p:sp>
    </p:spTree>
    <p:extLst>
      <p:ext uri="{BB962C8B-B14F-4D97-AF65-F5344CB8AC3E}">
        <p14:creationId xmlns:p14="http://schemas.microsoft.com/office/powerpoint/2010/main" val="21616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176"/>
    </mc:Choice>
    <mc:Fallback xmlns="">
      <p:transition spd="slow" advTm="108176"/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151</a:t>
            </a:fld>
            <a:endParaRPr lang="en-US" alt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1752600" y="1447799"/>
            <a:ext cx="8077199" cy="479046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TSO – Entering Self-Employed Health Insurance</a:t>
            </a:r>
            <a:br>
              <a:rPr lang="en-US" dirty="0"/>
            </a:br>
            <a:r>
              <a:rPr lang="en-US" sz="2700" dirty="0"/>
              <a:t>Federal Section&gt;Income&gt;Profit or Loss From a Business&gt;General Expenses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4953000"/>
            <a:ext cx="3200400" cy="9144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92E6B-C096-4B2F-BEC3-B920845DF78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598808-C0AA-4EF4-A3BB-E20EB0FE2A63}"/>
              </a:ext>
            </a:extLst>
          </p:cNvPr>
          <p:cNvSpPr txBox="1"/>
          <p:nvPr/>
        </p:nvSpPr>
        <p:spPr>
          <a:xfrm>
            <a:off x="4589016" y="4114800"/>
            <a:ext cx="3055580" cy="14773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Even though entered on</a:t>
            </a:r>
          </a:p>
          <a:p>
            <a:r>
              <a:rPr lang="en-US" b="1" dirty="0">
                <a:solidFill>
                  <a:srgbClr val="FF0000"/>
                </a:solidFill>
              </a:rPr>
              <a:t>Schedule C expense screen,</a:t>
            </a:r>
          </a:p>
          <a:p>
            <a:r>
              <a:rPr lang="en-US" b="1" dirty="0">
                <a:solidFill>
                  <a:srgbClr val="FF0000"/>
                </a:solidFill>
              </a:rPr>
              <a:t>TSO knows to transfer to</a:t>
            </a:r>
          </a:p>
          <a:p>
            <a:r>
              <a:rPr lang="en-US" b="1" dirty="0">
                <a:solidFill>
                  <a:srgbClr val="FF0000"/>
                </a:solidFill>
              </a:rPr>
              <a:t>Adjustment to Income section</a:t>
            </a:r>
          </a:p>
          <a:p>
            <a:r>
              <a:rPr lang="en-US" b="1" dirty="0">
                <a:solidFill>
                  <a:srgbClr val="FF0000"/>
                </a:solidFill>
              </a:rPr>
              <a:t>on Schedule 1</a:t>
            </a:r>
          </a:p>
        </p:txBody>
      </p:sp>
    </p:spTree>
    <p:extLst>
      <p:ext uri="{BB962C8B-B14F-4D97-AF65-F5344CB8AC3E}">
        <p14:creationId xmlns:p14="http://schemas.microsoft.com/office/powerpoint/2010/main" val="827569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382"/>
    </mc:Choice>
    <mc:Fallback xmlns="">
      <p:transition spd="slow" advTm="44382"/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152</a:t>
            </a:fld>
            <a:endParaRPr lang="en-US" alt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2743200" y="1371601"/>
            <a:ext cx="5814947" cy="48696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TSO – Self-Employed Health Insurance on Schedule 1, Part II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4876800"/>
            <a:ext cx="2695712" cy="3048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F39EDB-39BD-41E8-AD96-F200FF6B40B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39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38"/>
    </mc:Choice>
    <mc:Fallback xmlns="">
      <p:transition spd="slow" advTm="18138"/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 dirty="0">
                <a:cs typeface="Calibri"/>
              </a:rPr>
              <a:t>Ray Caldwell</a:t>
            </a:r>
          </a:p>
        </p:txBody>
      </p:sp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Adjustments to Income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DE672A-26E0-4F3C-9F36-E8C7FED41E3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4CD039-8FF1-47CC-BE49-18538FD5FF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E975C8-B3FD-4EC2-8406-12F8D11A5B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71C609-0F0D-4841-9F2F-030B3379F104}" type="slidenum">
              <a:rPr lang="en-US" altLang="en-US" smtClean="0"/>
              <a:pPr>
                <a:defRPr/>
              </a:pPr>
              <a:t>153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9564637"/>
      </p:ext>
    </p:extLst>
  </p:cSld>
  <p:clrMapOvr>
    <a:masterClrMapping/>
  </p:clrMapOvr>
  <p:transition spd="slow" advTm="11972"/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27DFDC59-ACF5-4500-AE7B-3FCC4A1AC20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ADA03A-8AC5-421F-87BA-F95CFDB5F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en-US" dirty="0"/>
              <a:t>Scenario Step 8</a:t>
            </a:r>
            <a:br>
              <a:rPr lang="en-US" dirty="0"/>
            </a:br>
            <a:r>
              <a:rPr lang="en-US" dirty="0"/>
              <a:t>Educator Expenses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981798-6DBE-4819-973D-6295C0215E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6E7B7F-CFAA-47CC-938F-071717A14C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71C609-0F0D-4841-9F2F-030B3379F104}" type="slidenum">
              <a:rPr lang="en-US" altLang="en-US" smtClean="0"/>
              <a:pPr>
                <a:defRPr/>
              </a:pPr>
              <a:t>154</a:t>
            </a:fld>
            <a:endParaRPr lang="en-US" alt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28DCA49-6EA2-4AB7-A84F-0238E7C1A80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40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04"/>
    </mc:Choice>
    <mc:Fallback xmlns="">
      <p:transition spd="slow" advTm="16904"/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155</a:t>
            </a:fld>
            <a:endParaRPr lang="en-US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1278833" y="1600200"/>
            <a:ext cx="9753600" cy="466510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Refer to Pub 4012 Page E-3</a:t>
            </a:r>
          </a:p>
          <a:p>
            <a:r>
              <a:rPr lang="en-US" dirty="0"/>
              <a:t>Can claim an adjustment to income for out-of-pocket expenses paid for classroom materials or professional development</a:t>
            </a:r>
          </a:p>
          <a:p>
            <a:pPr lvl="1"/>
            <a:r>
              <a:rPr lang="en-US" altLang="en-US" dirty="0"/>
              <a:t>Maximum adjustment $250</a:t>
            </a:r>
          </a:p>
          <a:p>
            <a:pPr lvl="2"/>
            <a:r>
              <a:rPr lang="en-US" altLang="en-US" dirty="0"/>
              <a:t>If taxpayer and spouse are both eligible educators, can deduct up to $500, but neither can deduct more than their own expenses up to $250</a:t>
            </a:r>
          </a:p>
          <a:p>
            <a:pPr lvl="1"/>
            <a:r>
              <a:rPr lang="en-US" dirty="0"/>
              <a:t>Classroom expenses include books, supplies, equipment (including computer equipment, software, and services) and other materials used in classroom</a:t>
            </a:r>
          </a:p>
          <a:p>
            <a:r>
              <a:rPr lang="en-US" dirty="0"/>
              <a:t>Eligibility requirements</a:t>
            </a:r>
          </a:p>
          <a:p>
            <a:pPr lvl="1"/>
            <a:r>
              <a:rPr lang="en-US" altLang="en-US" sz="2600" dirty="0"/>
              <a:t>Teacher, instructor, counselor, principal or aide in grades K – 12</a:t>
            </a:r>
          </a:p>
          <a:p>
            <a:pPr lvl="1"/>
            <a:r>
              <a:rPr lang="en-US" altLang="en-US" sz="2600" dirty="0"/>
              <a:t>Must work 900 hours in school year</a:t>
            </a:r>
          </a:p>
          <a:p>
            <a:pPr lvl="1"/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Educator Expenses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74DC7C6-FAE0-4A71-9A73-608BDE38097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42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466"/>
    </mc:Choice>
    <mc:Fallback xmlns="">
      <p:transition spd="slow" advTm="108466"/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156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Educator Expenses on Pub 4012 Page E-3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2"/>
          <a:srcRect r="721"/>
          <a:stretch/>
        </p:blipFill>
        <p:spPr>
          <a:xfrm>
            <a:off x="2743200" y="1512888"/>
            <a:ext cx="7162800" cy="4724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465399-0277-4B39-80F5-6804AD6DE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58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90"/>
    </mc:Choice>
    <mc:Fallback xmlns="">
      <p:transition spd="slow" advTm="10790"/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157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TSO – Entering Educator Expenses</a:t>
            </a:r>
            <a:br>
              <a:rPr lang="en-US" dirty="0"/>
            </a:br>
            <a:r>
              <a:rPr lang="en-US" sz="2400" dirty="0"/>
              <a:t>Federal Section&gt;Deductions&gt;Adjustments&gt;Educator Expenses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1295400" y="1538288"/>
            <a:ext cx="10160000" cy="41767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Oval 6"/>
          <p:cNvSpPr/>
          <p:nvPr/>
        </p:nvSpPr>
        <p:spPr>
          <a:xfrm>
            <a:off x="1279389" y="2743200"/>
            <a:ext cx="1006611" cy="409502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76488" y="2759307"/>
            <a:ext cx="1960921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Educator expenses</a:t>
            </a:r>
          </a:p>
        </p:txBody>
      </p:sp>
      <p:cxnSp>
        <p:nvCxnSpPr>
          <p:cNvPr id="9" name="Straight Arrow Connector 8"/>
          <p:cNvCxnSpPr>
            <a:cxnSpLocks/>
          </p:cNvCxnSpPr>
          <p:nvPr/>
        </p:nvCxnSpPr>
        <p:spPr>
          <a:xfrm flipH="1" flipV="1">
            <a:off x="2382816" y="2931884"/>
            <a:ext cx="1093672" cy="1208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C7BE76-2137-4A94-A567-8BC13CD35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91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13"/>
    </mc:Choice>
    <mc:Fallback xmlns="">
      <p:transition spd="slow" advTm="26113"/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251E97C6-B5EA-4059-8D5E-F0990EFE7977}" type="slidenum">
              <a:rPr lang="en-US" smtClean="0"/>
              <a:pPr/>
              <a:t>158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Pause the slide show</a:t>
            </a:r>
          </a:p>
          <a:p>
            <a:r>
              <a:rPr lang="en-US" dirty="0"/>
              <a:t>Enter Ray’s educator expenses adjustment into TSO (Step 8)</a:t>
            </a:r>
          </a:p>
          <a:p>
            <a:r>
              <a:rPr lang="en-US" dirty="0"/>
              <a:t>Check the Federal and NJ refund monitors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TSO - Student Activity</a:t>
            </a:r>
            <a:br>
              <a:rPr lang="en-US" dirty="0"/>
            </a:br>
            <a:r>
              <a:rPr lang="en-US" sz="2700" dirty="0"/>
              <a:t>Federal Section&gt;Deductions&gt;Adjustments&gt;Educator Expenses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BF6C8C-3447-479D-A9CA-7D58A0FAE30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06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88"/>
    </mc:Choice>
    <mc:Fallback xmlns="">
      <p:transition spd="slow" advTm="12488"/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NJ Core Caldwell TY2019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1E525-5F38-465A-8629-C9A7F80AF012}" type="slidenum">
              <a:rPr lang="en-US" smtClean="0"/>
              <a:t>159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TSO – Educator Expenses on Schedule 1, Part II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2A410AE8-8969-42FA-802A-2F5F8B90AA4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b="3180"/>
          <a:stretch/>
        </p:blipFill>
        <p:spPr>
          <a:xfrm>
            <a:off x="2612497" y="1439409"/>
            <a:ext cx="5780088" cy="47955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9081236" y="4059996"/>
            <a:ext cx="1960921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Educator expenses</a:t>
            </a:r>
          </a:p>
        </p:txBody>
      </p:sp>
      <p:sp>
        <p:nvSpPr>
          <p:cNvPr id="8" name="Oval 7"/>
          <p:cNvSpPr/>
          <p:nvPr/>
        </p:nvSpPr>
        <p:spPr>
          <a:xfrm>
            <a:off x="8001000" y="4059996"/>
            <a:ext cx="419100" cy="435804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>
            <a:cxnSpLocks/>
          </p:cNvCxnSpPr>
          <p:nvPr/>
        </p:nvCxnSpPr>
        <p:spPr>
          <a:xfrm flipH="1" flipV="1">
            <a:off x="8406664" y="4232572"/>
            <a:ext cx="674572" cy="4532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9081236" y="5885756"/>
            <a:ext cx="2460866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Total of all</a:t>
            </a:r>
          </a:p>
          <a:p>
            <a:r>
              <a:rPr lang="en-US" b="1" dirty="0">
                <a:solidFill>
                  <a:srgbClr val="FF0000"/>
                </a:solidFill>
              </a:rPr>
              <a:t> Adjustments to Income</a:t>
            </a:r>
          </a:p>
        </p:txBody>
      </p:sp>
      <p:sp>
        <p:nvSpPr>
          <p:cNvPr id="13" name="Oval 12"/>
          <p:cNvSpPr/>
          <p:nvPr/>
        </p:nvSpPr>
        <p:spPr>
          <a:xfrm>
            <a:off x="7943849" y="5993093"/>
            <a:ext cx="533401" cy="414408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>
            <a:cxnSpLocks/>
            <a:stCxn id="12" idx="1"/>
          </p:cNvCxnSpPr>
          <p:nvPr/>
        </p:nvCxnSpPr>
        <p:spPr>
          <a:xfrm flipH="1" flipV="1">
            <a:off x="8484290" y="6200298"/>
            <a:ext cx="596946" cy="86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2BCDC7-ACF3-4730-A2E4-14F3CC517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64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657"/>
    </mc:Choice>
    <mc:Fallback xmlns="">
      <p:transition spd="slow" advTm="35657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52401"/>
            <a:ext cx="10134601" cy="990600"/>
          </a:xfrm>
        </p:spPr>
        <p:txBody>
          <a:bodyPr>
            <a:normAutofit fontScale="90000"/>
          </a:bodyPr>
          <a:lstStyle/>
          <a:p>
            <a:r>
              <a:rPr lang="en-US" altLang="en-US" sz="3300" dirty="0"/>
              <a:t>TSO – Entering Personal Information for Taxpayer and Spouse  </a:t>
            </a:r>
            <a:br>
              <a:rPr lang="en-US" altLang="en-US" sz="3300" dirty="0"/>
            </a:br>
            <a:r>
              <a:rPr lang="en-US" altLang="en-US" sz="2700" dirty="0"/>
              <a:t>Basic Information&gt;Personal Information</a:t>
            </a:r>
            <a:r>
              <a:rPr lang="en-US" altLang="en-US" sz="3800" dirty="0"/>
              <a:t>                                                                                 </a:t>
            </a:r>
            <a:endParaRPr lang="en-US" sz="27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00803"/>
            <a:ext cx="4114800" cy="301625"/>
          </a:xfrm>
        </p:spPr>
        <p:txBody>
          <a:bodyPr/>
          <a:lstStyle/>
          <a:p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251E97C6-B5EA-4059-8D5E-F0990EFE7977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38600" y="1371600"/>
            <a:ext cx="3532023" cy="50231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6BD4E2-19A4-4EAF-A1A2-467E54C6FA2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812CFB-61D5-4F14-9BFA-072F97F48600}"/>
              </a:ext>
            </a:extLst>
          </p:cNvPr>
          <p:cNvSpPr txBox="1"/>
          <p:nvPr/>
        </p:nvSpPr>
        <p:spPr>
          <a:xfrm>
            <a:off x="10363200" y="804447"/>
            <a:ext cx="7041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cont’d</a:t>
            </a:r>
          </a:p>
        </p:txBody>
      </p:sp>
    </p:spTree>
    <p:extLst>
      <p:ext uri="{BB962C8B-B14F-4D97-AF65-F5344CB8AC3E}">
        <p14:creationId xmlns:p14="http://schemas.microsoft.com/office/powerpoint/2010/main" val="1879043269"/>
      </p:ext>
    </p:extLst>
  </p:cSld>
  <p:clrMapOvr>
    <a:masterClrMapping/>
  </p:clrMapOvr>
  <p:transition advTm="22526"/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NJ Core Caldwell TY2019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1E525-5F38-465A-8629-C9A7F80AF012}" type="slidenum">
              <a:rPr lang="en-US" smtClean="0"/>
              <a:t>160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TSO – Educator Expenses on Federal 1040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7BDC5D1F-3D9A-45DB-AF74-027126F4E35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359075" y="1317067"/>
            <a:ext cx="5562600" cy="49768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8493979" y="5114016"/>
            <a:ext cx="2935997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Transferred from Schedule 1,</a:t>
            </a:r>
          </a:p>
          <a:p>
            <a:r>
              <a:rPr lang="en-US" b="1" dirty="0">
                <a:solidFill>
                  <a:srgbClr val="FF0000"/>
                </a:solidFill>
              </a:rPr>
              <a:t>Part II, total</a:t>
            </a:r>
          </a:p>
        </p:txBody>
      </p:sp>
      <p:sp>
        <p:nvSpPr>
          <p:cNvPr id="8" name="Oval 7"/>
          <p:cNvSpPr/>
          <p:nvPr/>
        </p:nvSpPr>
        <p:spPr>
          <a:xfrm>
            <a:off x="7388274" y="5313698"/>
            <a:ext cx="533401" cy="246967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>
            <a:cxnSpLocks/>
            <a:endCxn id="8" idx="6"/>
          </p:cNvCxnSpPr>
          <p:nvPr/>
        </p:nvCxnSpPr>
        <p:spPr>
          <a:xfrm flipH="1">
            <a:off x="7921675" y="5427999"/>
            <a:ext cx="572304" cy="918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BB829B-435C-47D9-BC13-F22A1DA4B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49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50"/>
    </mc:Choice>
    <mc:Fallback xmlns="">
      <p:transition spd="slow" advTm="11550"/>
    </mc:Fallback>
  </mc:AlternateContent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0968FE3-E516-49E5-9C22-07330A4E84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8133311-C8B4-42BF-8224-2E608958D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en-US" dirty="0"/>
              <a:t>Scenario Step 9</a:t>
            </a:r>
            <a:br>
              <a:rPr lang="en-US" dirty="0"/>
            </a:br>
            <a:r>
              <a:rPr lang="en-US" dirty="0"/>
              <a:t>Jury Duty Repayment To Employer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4E3515-34C6-4A28-898D-0C7076FDD5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2C9E5D-91F9-423B-A228-E09117D6F3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71C609-0F0D-4841-9F2F-030B3379F104}" type="slidenum">
              <a:rPr lang="en-US" altLang="en-US" smtClean="0"/>
              <a:pPr>
                <a:defRPr/>
              </a:pPr>
              <a:t>161</a:t>
            </a:fld>
            <a:endParaRPr lang="en-US" alt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2AEB901-DA76-4DA7-9908-498E857BD59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65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95"/>
    </mc:Choice>
    <mc:Fallback xmlns="">
      <p:transition spd="slow" advTm="30095"/>
    </mc:Fallback>
  </mc:AlternateContent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2463D2A2-7651-4F87-B33E-E151B356E73A}" type="slidenum">
              <a:rPr lang="en-US" altLang="en-US" smtClean="0"/>
              <a:pPr/>
              <a:t>162</a:t>
            </a:fld>
            <a:endParaRPr lang="en-US" altLang="en-US" dirty="0"/>
          </a:p>
        </p:txBody>
      </p:sp>
      <p:sp>
        <p:nvSpPr>
          <p:cNvPr id="32771" name="Content Placeholder 4"/>
          <p:cNvSpPr>
            <a:spLocks noGrp="1"/>
          </p:cNvSpPr>
          <p:nvPr>
            <p:ph sz="quarter" idx="1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altLang="en-US" dirty="0"/>
              <a:t>Some employers continue to pay employee while they’re serving on jury duty</a:t>
            </a:r>
          </a:p>
          <a:p>
            <a:r>
              <a:rPr lang="en-GB" altLang="en-US" dirty="0"/>
              <a:t>Employee may then be required to repay to employer all or part of jury duty pay received</a:t>
            </a:r>
          </a:p>
          <a:p>
            <a:r>
              <a:rPr lang="en-GB" altLang="en-US" dirty="0"/>
              <a:t>Must show jury duty pay received as Other Income</a:t>
            </a:r>
          </a:p>
          <a:p>
            <a:pPr lvl="1"/>
            <a:r>
              <a:rPr lang="en-GB" altLang="en-US" dirty="0"/>
              <a:t>Do not include expense reimbursements</a:t>
            </a:r>
          </a:p>
          <a:p>
            <a:r>
              <a:rPr lang="en-GB" altLang="en-US" dirty="0"/>
              <a:t>Claim an adjustment to income for amount repaid to employer </a:t>
            </a:r>
          </a:p>
        </p:txBody>
      </p:sp>
      <p:sp>
        <p:nvSpPr>
          <p:cNvPr id="2355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en-US" sz="3600" dirty="0"/>
              <a:t>Jury Duty Repayment to Employer</a:t>
            </a:r>
            <a:endParaRPr lang="en-US" altLang="en-US" sz="360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8965EE-F335-4A42-B6AD-BD9D8048C14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957322"/>
      </p:ext>
    </p:extLst>
  </p:cSld>
  <p:clrMapOvr>
    <a:masterClrMapping/>
  </p:clrMapOvr>
  <p:transition spd="med" advTm="53292"/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163</a:t>
            </a:fld>
            <a:endParaRPr lang="en-US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For NJ, employee can report just net amount of jury duty pay they could keep </a:t>
            </a:r>
          </a:p>
          <a:p>
            <a:pPr lvl="1"/>
            <a:r>
              <a:rPr lang="en-US" dirty="0"/>
              <a:t>Total jury duty pay minus amount repaid to employer</a:t>
            </a:r>
          </a:p>
          <a:p>
            <a:r>
              <a:rPr lang="en-US" dirty="0"/>
              <a:t>Federal Other Income flows through to NJ Other Income, so must subtract amount repaid to employer from NJ Other Income line</a:t>
            </a:r>
          </a:p>
          <a:p>
            <a:pPr lvl="1"/>
            <a:r>
              <a:rPr lang="en-US" dirty="0"/>
              <a:t>Note amount repaid on NJ Checklist as a negative adjustment to Line 26 – Other Income in Income Subject to Tax section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Jury Duty Repayment to Employer on NJ Return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79FC94D-5233-4582-8AC8-9EE01C9D837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21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960"/>
    </mc:Choice>
    <mc:Fallback xmlns="">
      <p:transition spd="slow" advTm="96960"/>
    </mc:Fallback>
  </mc:AlternateContent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DD4745-EA16-4940-837E-636B1A1C4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588104"/>
            <a:ext cx="10086188" cy="2230702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164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Jury Duty Repaid to Employer on NJ Checklist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3"/>
          <a:srcRect l="13001" t="8278" r="8993" b="4951"/>
          <a:stretch/>
        </p:blipFill>
        <p:spPr>
          <a:xfrm>
            <a:off x="1371600" y="2294416"/>
            <a:ext cx="10058400" cy="293688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3476488" y="3977081"/>
            <a:ext cx="4600712" cy="442519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483000C-40B0-4899-BDAA-EE7BFAEC4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98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85"/>
    </mc:Choice>
    <mc:Fallback xmlns="">
      <p:transition spd="slow" advTm="17185"/>
    </mc:Fallback>
  </mc:AlternateContent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165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TSO – Entering Jury Duty Repayment to Employer</a:t>
            </a:r>
            <a:br>
              <a:rPr lang="en-US" dirty="0"/>
            </a:br>
            <a:r>
              <a:rPr lang="en-US" sz="2700" dirty="0"/>
              <a:t>Federal Section&gt;Deductions&gt;Adjustments&gt;Other Adjustments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1219200" y="1716088"/>
            <a:ext cx="10029825" cy="4114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Oval 6"/>
          <p:cNvSpPr/>
          <p:nvPr/>
        </p:nvSpPr>
        <p:spPr>
          <a:xfrm>
            <a:off x="1246441" y="2851672"/>
            <a:ext cx="1649160" cy="413883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52305" y="2896224"/>
            <a:ext cx="4463786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Choose Jury Duty Pay from drop-down menu</a:t>
            </a:r>
          </a:p>
        </p:txBody>
      </p:sp>
      <p:cxnSp>
        <p:nvCxnSpPr>
          <p:cNvPr id="9" name="Straight Arrow Connector 8"/>
          <p:cNvCxnSpPr>
            <a:cxnSpLocks/>
          </p:cNvCxnSpPr>
          <p:nvPr/>
        </p:nvCxnSpPr>
        <p:spPr>
          <a:xfrm flipH="1" flipV="1">
            <a:off x="2990152" y="3030296"/>
            <a:ext cx="1262153" cy="2612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1246440" y="3911934"/>
            <a:ext cx="963361" cy="431466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2800" y="3962400"/>
            <a:ext cx="3374898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Enter amount repaid to employer</a:t>
            </a:r>
          </a:p>
        </p:txBody>
      </p:sp>
      <p:cxnSp>
        <p:nvCxnSpPr>
          <p:cNvPr id="15" name="Straight Arrow Connector 14"/>
          <p:cNvCxnSpPr>
            <a:cxnSpLocks/>
          </p:cNvCxnSpPr>
          <p:nvPr/>
        </p:nvCxnSpPr>
        <p:spPr>
          <a:xfrm flipH="1" flipV="1">
            <a:off x="2257076" y="4127667"/>
            <a:ext cx="1095724" cy="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98E331-C773-4867-A285-624EE6D55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82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863"/>
    </mc:Choice>
    <mc:Fallback xmlns="">
      <p:transition spd="slow" advTm="53863"/>
    </mc:Fallback>
  </mc:AlternateContent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251E97C6-B5EA-4059-8D5E-F0990EFE7977}" type="slidenum">
              <a:rPr lang="en-US" smtClean="0"/>
              <a:pPr/>
              <a:t>166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Pause the slide show</a:t>
            </a:r>
          </a:p>
          <a:p>
            <a:r>
              <a:rPr lang="en-US" dirty="0"/>
              <a:t>Enter Ray’s jury duty repayment adjustment into TSO (Step 9)</a:t>
            </a:r>
          </a:p>
          <a:p>
            <a:r>
              <a:rPr lang="en-US" dirty="0"/>
              <a:t>Check the Federal and NJ refund monitors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TSO - Student Activity</a:t>
            </a:r>
            <a:br>
              <a:rPr lang="en-US" dirty="0"/>
            </a:br>
            <a:r>
              <a:rPr lang="en-US" sz="2700" dirty="0"/>
              <a:t>Federal Section&gt;Deductions&gt;Adjustments&gt;Other Adjustments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1335DD-1F28-4AF8-893A-CE022F6B6A2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84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16"/>
    </mc:Choice>
    <mc:Fallback xmlns="">
      <p:transition spd="slow" advTm="17916"/>
    </mc:Fallback>
  </mc:AlternateContent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NJ Core Caldwell TY2019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1E525-5F38-465A-8629-C9A7F80AF012}" type="slidenum">
              <a:rPr lang="en-US" smtClean="0"/>
              <a:t>167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TSO – Jury Duty Repayment on Schedule 1, Part II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05593ED-ED99-4334-8C9E-509DBE47A0A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b="3166"/>
          <a:stretch/>
        </p:blipFill>
        <p:spPr>
          <a:xfrm>
            <a:off x="2429532" y="1328540"/>
            <a:ext cx="6043613" cy="49960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Oval 7"/>
          <p:cNvSpPr/>
          <p:nvPr/>
        </p:nvSpPr>
        <p:spPr>
          <a:xfrm>
            <a:off x="4495800" y="6130054"/>
            <a:ext cx="955539" cy="324006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>
            <a:cxnSpLocks/>
          </p:cNvCxnSpPr>
          <p:nvPr/>
        </p:nvCxnSpPr>
        <p:spPr>
          <a:xfrm flipH="1">
            <a:off x="4973569" y="5607141"/>
            <a:ext cx="53588" cy="49757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9081236" y="5885756"/>
            <a:ext cx="2460866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Total of all</a:t>
            </a:r>
          </a:p>
          <a:p>
            <a:r>
              <a:rPr lang="en-US" b="1" dirty="0">
                <a:solidFill>
                  <a:srgbClr val="FF0000"/>
                </a:solidFill>
              </a:rPr>
              <a:t> Adjustments to Income</a:t>
            </a:r>
          </a:p>
        </p:txBody>
      </p:sp>
      <p:sp>
        <p:nvSpPr>
          <p:cNvPr id="13" name="Oval 12"/>
          <p:cNvSpPr/>
          <p:nvPr/>
        </p:nvSpPr>
        <p:spPr>
          <a:xfrm>
            <a:off x="7943849" y="6124837"/>
            <a:ext cx="533401" cy="414408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>
            <a:cxnSpLocks/>
            <a:stCxn id="12" idx="1"/>
          </p:cNvCxnSpPr>
          <p:nvPr/>
        </p:nvCxnSpPr>
        <p:spPr>
          <a:xfrm flipH="1">
            <a:off x="8491329" y="6208922"/>
            <a:ext cx="589907" cy="6670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371460" y="5257800"/>
            <a:ext cx="2159758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Jury duty repayment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472AB0-55AE-45FD-ABD1-5D2AF09EF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65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367"/>
    </mc:Choice>
    <mc:Fallback xmlns="">
      <p:transition spd="slow" advTm="64367"/>
    </mc:Fallback>
  </mc:AlternateContent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NJ Core Caldwell TY2019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1E525-5F38-465A-8629-C9A7F80AF012}" type="slidenum">
              <a:rPr lang="en-US" smtClean="0"/>
              <a:t>168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TSO – Jury Duty Repayment on Federal 1040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AE3980B5-0ECD-4FFE-B4CA-A9B030A67D9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b="4762"/>
          <a:stretch/>
        </p:blipFill>
        <p:spPr>
          <a:xfrm>
            <a:off x="3049979" y="1380607"/>
            <a:ext cx="5346700" cy="4572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8962345" y="5146589"/>
            <a:ext cx="2935997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Transferred from Schedule 1,</a:t>
            </a:r>
          </a:p>
          <a:p>
            <a:r>
              <a:rPr lang="en-US" b="1" dirty="0">
                <a:solidFill>
                  <a:srgbClr val="FF0000"/>
                </a:solidFill>
              </a:rPr>
              <a:t>Part II, total</a:t>
            </a:r>
          </a:p>
        </p:txBody>
      </p:sp>
      <p:sp>
        <p:nvSpPr>
          <p:cNvPr id="8" name="Oval 7"/>
          <p:cNvSpPr/>
          <p:nvPr/>
        </p:nvSpPr>
        <p:spPr>
          <a:xfrm>
            <a:off x="7894064" y="5219700"/>
            <a:ext cx="533401" cy="228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>
            <a:cxnSpLocks/>
          </p:cNvCxnSpPr>
          <p:nvPr/>
        </p:nvCxnSpPr>
        <p:spPr>
          <a:xfrm flipH="1">
            <a:off x="8396679" y="5334000"/>
            <a:ext cx="572303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E796A8-7980-4399-8B31-D4DBFC462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19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99"/>
    </mc:Choice>
    <mc:Fallback xmlns="">
      <p:transition spd="slow" advTm="12899"/>
    </mc:Fallback>
  </mc:AlternateContent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 dirty="0">
                <a:cs typeface="Calibri"/>
              </a:rPr>
              <a:t>Ray Caldwell</a:t>
            </a:r>
          </a:p>
        </p:txBody>
      </p:sp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Deductions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10C26C-FB0F-4DFF-B00E-5A1263ACFFE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C65DA1-3578-4AFA-8A91-3FF622D320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CAEA18-467F-40E0-AEBE-D0FBA59292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71C609-0F0D-4841-9F2F-030B3379F104}" type="slidenum">
              <a:rPr lang="en-US" altLang="en-US" smtClean="0"/>
              <a:pPr>
                <a:defRPr/>
              </a:pPr>
              <a:t>169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01834962"/>
      </p:ext>
    </p:extLst>
  </p:cSld>
  <p:clrMapOvr>
    <a:masterClrMapping/>
  </p:clrMapOvr>
  <p:transition spd="slow" advTm="15232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Enter Additional Personal Info on NJ Checklist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00803"/>
            <a:ext cx="4114800" cy="301625"/>
          </a:xfrm>
        </p:spPr>
        <p:txBody>
          <a:bodyPr/>
          <a:lstStyle/>
          <a:p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251E97C6-B5EA-4059-8D5E-F0990EFE7977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14E8E48-E5A9-4756-BBAC-B775B43397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04842" y="1762125"/>
            <a:ext cx="8702966" cy="4022725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84FCE3-5117-41E3-B421-128968FBEEE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940038"/>
      </p:ext>
    </p:extLst>
  </p:cSld>
  <p:clrMapOvr>
    <a:masterClrMapping/>
  </p:clrMapOvr>
  <p:transition advTm="85832"/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3"/>
          <p:cNvSpPr txBox="1">
            <a:spLocks noChangeArrowheads="1"/>
          </p:cNvSpPr>
          <p:nvPr/>
        </p:nvSpPr>
        <p:spPr bwMode="auto">
          <a:xfrm>
            <a:off x="9010650" y="5686425"/>
            <a:ext cx="334566" cy="196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00" tIns="35100" rIns="67500" bIns="35100"/>
          <a:lstStyle>
            <a:lvl1pPr>
              <a:spcBef>
                <a:spcPts val="1000"/>
              </a:spcBef>
              <a:buClr>
                <a:srgbClr val="67202F"/>
              </a:buClr>
              <a:buSzPct val="90000"/>
              <a:buFont typeface="Calibri" pitchFamily="34" charset="0"/>
              <a:buChar char="●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="1">
                <a:solidFill>
                  <a:schemeClr val="tx1"/>
                </a:solidFill>
                <a:latin typeface="Calibri" pitchFamily="34" charset="0"/>
                <a:ea typeface="Verdana" pitchFamily="34" charset="0"/>
                <a:cs typeface="Verdana" pitchFamily="34" charset="0"/>
              </a:defRPr>
            </a:lvl1pPr>
            <a:lvl2pPr marL="639763" indent="-293688">
              <a:spcBef>
                <a:spcPts val="500"/>
              </a:spcBef>
              <a:buClr>
                <a:srgbClr val="984807"/>
              </a:buClr>
              <a:buFont typeface="Calibri" pitchFamily="34" charset="0"/>
              <a:buChar char="−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1"/>
                </a:solidFill>
                <a:latin typeface="Calibri" pitchFamily="34" charset="0"/>
                <a:ea typeface="Verdana" pitchFamily="34" charset="0"/>
                <a:cs typeface="Verdana" pitchFamily="34" charset="0"/>
              </a:defRPr>
            </a:lvl2pPr>
            <a:lvl3pPr marL="1004888" indent="-258763">
              <a:spcBef>
                <a:spcPts val="500"/>
              </a:spcBef>
              <a:buClr>
                <a:srgbClr val="215968"/>
              </a:buClr>
              <a:buSzPct val="120000"/>
              <a:buFont typeface="Calibri" pitchFamily="34" charset="0"/>
              <a:buChar char="▪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 b="1">
                <a:solidFill>
                  <a:schemeClr val="tx1"/>
                </a:solidFill>
                <a:latin typeface="Calibri" pitchFamily="34" charset="0"/>
                <a:ea typeface="Verdana" pitchFamily="34" charset="0"/>
                <a:cs typeface="Verdana" pitchFamily="34" charset="0"/>
              </a:defRPr>
            </a:lvl3pPr>
            <a:lvl4pPr marL="1279525" indent="-249238">
              <a:spcBef>
                <a:spcPts val="500"/>
              </a:spcBef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Calibri" pitchFamily="34" charset="0"/>
                <a:ea typeface="Verdana" pitchFamily="34" charset="0"/>
                <a:cs typeface="Verdana" pitchFamily="34" charset="0"/>
              </a:defRPr>
            </a:lvl4pPr>
            <a:lvl5pPr marL="1554163">
              <a:spcBef>
                <a:spcPts val="500"/>
              </a:spcBef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Calibri" pitchFamily="34" charset="0"/>
                <a:ea typeface="Verdana" pitchFamily="34" charset="0"/>
                <a:cs typeface="Verdana" pitchFamily="34" charset="0"/>
              </a:defRPr>
            </a:lvl5pPr>
            <a:lvl6pPr marL="2011363" indent="-228600" defTabSz="457200" eaLnBrk="0" fontAlgn="base" hangingPunct="0"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Calibri" pitchFamily="34" charset="0"/>
                <a:ea typeface="Verdana" pitchFamily="34" charset="0"/>
                <a:cs typeface="Verdana" pitchFamily="34" charset="0"/>
              </a:defRPr>
            </a:lvl6pPr>
            <a:lvl7pPr marL="2468563" indent="-228600" defTabSz="457200" eaLnBrk="0" fontAlgn="base" hangingPunct="0"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Calibri" pitchFamily="34" charset="0"/>
                <a:ea typeface="Verdana" pitchFamily="34" charset="0"/>
                <a:cs typeface="Verdana" pitchFamily="34" charset="0"/>
              </a:defRPr>
            </a:lvl7pPr>
            <a:lvl8pPr marL="2925763" indent="-228600" defTabSz="457200" eaLnBrk="0" fontAlgn="base" hangingPunct="0"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Calibri" pitchFamily="34" charset="0"/>
                <a:ea typeface="Verdana" pitchFamily="34" charset="0"/>
                <a:cs typeface="Verdana" pitchFamily="34" charset="0"/>
              </a:defRPr>
            </a:lvl8pPr>
            <a:lvl9pPr marL="3382963" indent="-228600" defTabSz="457200" eaLnBrk="0" fontAlgn="base" hangingPunct="0"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Calibri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Pct val="100000"/>
              <a:buFontTx/>
              <a:buNone/>
            </a:pPr>
            <a:fld id="{CA9DEDEF-6F69-414D-8022-B8728DDD1708}" type="slidenum">
              <a:rPr lang="en-US" altLang="en-US" sz="825" b="0">
                <a:solidFill>
                  <a:srgbClr val="B9C1C2"/>
                </a:solidFill>
                <a:ea typeface="SimSun" pitchFamily="2" charset="-122"/>
                <a:cs typeface="Arial" charset="0"/>
              </a:rPr>
              <a:pPr algn="ctr" eaLnBrk="1" hangingPunct="1">
                <a:spcBef>
                  <a:spcPct val="0"/>
                </a:spcBef>
                <a:buClrTx/>
                <a:buSzPct val="100000"/>
                <a:buFontTx/>
                <a:buNone/>
              </a:pPr>
              <a:t>170</a:t>
            </a:fld>
            <a:endParaRPr lang="en-US" altLang="en-US" sz="825" b="0" dirty="0">
              <a:solidFill>
                <a:srgbClr val="B9C1C2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97F27F-78FB-46D3-BA67-317616989FD7}" type="slidenum">
              <a:rPr lang="en-US" altLang="en-US" smtClean="0"/>
              <a:pPr>
                <a:defRPr/>
              </a:pPr>
              <a:t>170</a:t>
            </a:fld>
            <a:endParaRPr lang="en-US" altLang="en-US" dirty="0"/>
          </a:p>
        </p:txBody>
      </p:sp>
      <p:sp>
        <p:nvSpPr>
          <p:cNvPr id="5123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Standard Deduction – Pub 4012 Page F-1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3"/>
          <a:srcRect b="52951"/>
          <a:stretch/>
        </p:blipFill>
        <p:spPr>
          <a:xfrm>
            <a:off x="2247900" y="1344613"/>
            <a:ext cx="4381500" cy="4625975"/>
          </a:xfrm>
          <a:prstGeom prst="rect">
            <a:avLst/>
          </a:prstGeom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7262312" y="4106447"/>
            <a:ext cx="3731663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Standard Deduction for MFJ</a:t>
            </a:r>
          </a:p>
        </p:txBody>
      </p:sp>
      <p:sp>
        <p:nvSpPr>
          <p:cNvPr id="9" name="Oval 8"/>
          <p:cNvSpPr/>
          <p:nvPr/>
        </p:nvSpPr>
        <p:spPr>
          <a:xfrm>
            <a:off x="5412750" y="4184880"/>
            <a:ext cx="838200" cy="304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>
            <a:stCxn id="5" idx="1"/>
          </p:cNvCxnSpPr>
          <p:nvPr/>
        </p:nvCxnSpPr>
        <p:spPr>
          <a:xfrm flipH="1">
            <a:off x="6311786" y="4337280"/>
            <a:ext cx="95052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AC94BDA-D26F-469E-90C8-908BFC032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139497"/>
      </p:ext>
    </p:extLst>
  </p:cSld>
  <p:clrMapOvr>
    <a:masterClrMapping/>
  </p:clrMapOvr>
  <p:transition spd="slow" advTm="25376"/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171</a:t>
            </a:fld>
            <a:endParaRPr lang="en-US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Since it is obvious that the standard deduction for the </a:t>
            </a:r>
            <a:r>
              <a:rPr lang="en-US" dirty="0" err="1"/>
              <a:t>Caldwells</a:t>
            </a:r>
            <a:r>
              <a:rPr lang="en-US" dirty="0"/>
              <a:t> will be higher than itemized deductions, it is not necessary to enter all itemized deductions</a:t>
            </a:r>
          </a:p>
          <a:p>
            <a:pPr lvl="1"/>
            <a:r>
              <a:rPr lang="en-US" dirty="0"/>
              <a:t>Still enter medical expenses on Schedule A so they will flow through to NJ</a:t>
            </a:r>
          </a:p>
          <a:p>
            <a:pPr lvl="2"/>
            <a:r>
              <a:rPr lang="en-US" dirty="0"/>
              <a:t>If medical expenses exceed 2% of NJ gross income, they will reduce NJ tax owed</a:t>
            </a:r>
          </a:p>
          <a:p>
            <a:pPr marL="576262" lvl="1" indent="0">
              <a:buNone/>
            </a:pPr>
            <a:endParaRPr lang="en-US" dirty="0"/>
          </a:p>
          <a:p>
            <a:pPr marL="576262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Itemized Deductions for Caldwell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80D9D3D-6B83-488E-899F-C2BB5AC6231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31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619"/>
    </mc:Choice>
    <mc:Fallback xmlns="">
      <p:transition spd="slow" advTm="139619"/>
    </mc:Fallback>
  </mc:AlternateContent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172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66803" y="28835"/>
            <a:ext cx="10363197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TSO – Entering Medical Expenses on Schedule A</a:t>
            </a:r>
            <a:br>
              <a:rPr lang="en-US" dirty="0"/>
            </a:br>
            <a:r>
              <a:rPr lang="en-US" sz="2700" dirty="0"/>
              <a:t>Federal Section&gt;Deductions&gt;Itemized Deductions&gt;Medical and Dental Expenses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4294967295"/>
          </p:nvPr>
        </p:nvPicPr>
        <p:blipFill>
          <a:blip r:embed="rId3"/>
          <a:stretch>
            <a:fillRect/>
          </a:stretch>
        </p:blipFill>
        <p:spPr>
          <a:xfrm>
            <a:off x="1690687" y="1447800"/>
            <a:ext cx="7986713" cy="4648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4627391" y="5159897"/>
            <a:ext cx="1877309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Medical expenses</a:t>
            </a:r>
          </a:p>
        </p:txBody>
      </p:sp>
      <p:sp>
        <p:nvSpPr>
          <p:cNvPr id="19" name="Oval 18"/>
          <p:cNvSpPr/>
          <p:nvPr/>
        </p:nvSpPr>
        <p:spPr>
          <a:xfrm>
            <a:off x="7194303" y="5171392"/>
            <a:ext cx="730497" cy="409502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22" name="Straight Arrow Connector 21"/>
          <p:cNvCxnSpPr>
            <a:cxnSpLocks/>
          </p:cNvCxnSpPr>
          <p:nvPr/>
        </p:nvCxnSpPr>
        <p:spPr>
          <a:xfrm>
            <a:off x="6490339" y="5333873"/>
            <a:ext cx="689603" cy="4227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1C2255-DFAA-4783-8322-2A76807EC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47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708"/>
    </mc:Choice>
    <mc:Fallback xmlns="">
      <p:transition spd="slow" advTm="65708"/>
    </mc:Fallback>
  </mc:AlternateContent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251E97C6-B5EA-4059-8D5E-F0990EFE7977}" type="slidenum">
              <a:rPr lang="en-US" smtClean="0"/>
              <a:pPr/>
              <a:t>173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Pause the slide show</a:t>
            </a:r>
          </a:p>
          <a:p>
            <a:r>
              <a:rPr lang="en-US" dirty="0"/>
              <a:t>Enter Caldwell’s medical expenses as itemized deductions into TSO (Step 10)</a:t>
            </a:r>
          </a:p>
          <a:p>
            <a:r>
              <a:rPr lang="en-US" dirty="0"/>
              <a:t>Check the Federal and NJ refund monitors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3" y="28835"/>
            <a:ext cx="10363197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TSO - Student Activity</a:t>
            </a:r>
            <a:br>
              <a:rPr lang="en-US" dirty="0"/>
            </a:br>
            <a:r>
              <a:rPr lang="en-US" sz="2700" dirty="0"/>
              <a:t>Federal Section&gt;Deductions&gt;Itemized Deductions&gt;Medical and Dental Expenses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0C182B-83C0-4A5A-9299-7F930B0ACEB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25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59"/>
    </mc:Choice>
    <mc:Fallback xmlns="">
      <p:transition spd="slow" advTm="11359"/>
    </mc:Fallback>
  </mc:AlternateContent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NJ Core Caldwell TY2019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1E525-5F38-465A-8629-C9A7F80AF012}" type="slidenum">
              <a:rPr lang="en-US" smtClean="0"/>
              <a:t>174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TSO – Medical Expenses on NJ 1040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3AB63FAE-FFCF-468A-8FF4-C5869D3052A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222375" y="1365250"/>
            <a:ext cx="6931025" cy="48783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8763000" y="4191000"/>
            <a:ext cx="2283794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NJ medical expenses</a:t>
            </a:r>
          </a:p>
        </p:txBody>
      </p:sp>
      <p:sp>
        <p:nvSpPr>
          <p:cNvPr id="8" name="Oval 7"/>
          <p:cNvSpPr/>
          <p:nvPr/>
        </p:nvSpPr>
        <p:spPr>
          <a:xfrm>
            <a:off x="7467600" y="4375666"/>
            <a:ext cx="386560" cy="304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>
            <a:cxnSpLocks/>
            <a:stCxn id="7" idx="1"/>
            <a:endCxn id="8" idx="6"/>
          </p:cNvCxnSpPr>
          <p:nvPr/>
        </p:nvCxnSpPr>
        <p:spPr>
          <a:xfrm flipH="1">
            <a:off x="7854160" y="4375666"/>
            <a:ext cx="908840" cy="1524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0D4F3E-CA55-45D8-898F-9F187A709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52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896"/>
    </mc:Choice>
    <mc:Fallback xmlns="">
      <p:transition spd="slow" advTm="46896"/>
    </mc:Fallback>
  </mc:AlternateContent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 dirty="0">
                <a:cs typeface="Calibri"/>
              </a:rPr>
              <a:t>Ray Caldwell</a:t>
            </a:r>
          </a:p>
        </p:txBody>
      </p:sp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Credits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EF62E9-4532-4ADE-81A3-43D1C180490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2AF944-3F8A-4B41-9447-A2073EAC3A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0E2B0F-C47C-4486-AB63-494876BD3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71C609-0F0D-4841-9F2F-030B3379F104}" type="slidenum">
              <a:rPr lang="en-US" altLang="en-US" smtClean="0"/>
              <a:pPr>
                <a:defRPr/>
              </a:pPr>
              <a:t>175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14539431"/>
      </p:ext>
    </p:extLst>
  </p:cSld>
  <p:clrMapOvr>
    <a:masterClrMapping/>
  </p:clrMapOvr>
  <p:transition spd="slow" advTm="11146"/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6D1C6ACE-54FB-4308-9230-92D76C45BE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D226BD0-28CE-47C3-ABEE-67F83534E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en-US" dirty="0"/>
              <a:t>Scenario Step 11</a:t>
            </a:r>
            <a:br>
              <a:rPr lang="en-US" dirty="0"/>
            </a:br>
            <a:r>
              <a:rPr lang="en-US" dirty="0"/>
              <a:t>Credit For Other Dependents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62E9F7-30E4-4AC0-A23D-0E5AF20F7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1E809B-3AB8-4263-9974-F15F2B0F76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71C609-0F0D-4841-9F2F-030B3379F104}" type="slidenum">
              <a:rPr lang="en-US" altLang="en-US" smtClean="0"/>
              <a:pPr>
                <a:defRPr/>
              </a:pPr>
              <a:t>176</a:t>
            </a:fld>
            <a:endParaRPr lang="en-US" alt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5038F98-54E2-49FD-BAB6-88F3DEA6CE4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05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79"/>
    </mc:Choice>
    <mc:Fallback xmlns="">
      <p:transition spd="slow" advTm="9579"/>
    </mc:Fallback>
  </mc:AlternateContent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177</a:t>
            </a:fld>
            <a:endParaRPr lang="en-US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1278832" y="1371600"/>
            <a:ext cx="9846367" cy="489370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Refer to Pub 4012 Page G-4</a:t>
            </a:r>
          </a:p>
          <a:p>
            <a:r>
              <a:rPr lang="en-US" dirty="0"/>
              <a:t>$500 </a:t>
            </a:r>
            <a:r>
              <a:rPr lang="en-US" u="sng" dirty="0"/>
              <a:t>non-refundable</a:t>
            </a:r>
            <a:r>
              <a:rPr lang="en-US" dirty="0"/>
              <a:t> credit</a:t>
            </a:r>
          </a:p>
          <a:p>
            <a:r>
              <a:rPr lang="en-US" dirty="0"/>
              <a:t>For dependents who do not qualify for Child Tax Credit</a:t>
            </a:r>
          </a:p>
          <a:p>
            <a:pPr lvl="1"/>
            <a:r>
              <a:rPr lang="en-US" dirty="0"/>
              <a:t>E.g. - dependent parent or sibling, dependent child who is age 17 or older, dependent child who does not have SS #</a:t>
            </a:r>
          </a:p>
          <a:p>
            <a:pPr lvl="1"/>
            <a:r>
              <a:rPr lang="en-US" dirty="0"/>
              <a:t>Cannot be claimed for taxpayer or spouse</a:t>
            </a:r>
          </a:p>
          <a:p>
            <a:r>
              <a:rPr lang="en-US" dirty="0"/>
              <a:t>Dependent must be U.S. citizen, national, or resident of U.S.</a:t>
            </a:r>
          </a:p>
          <a:p>
            <a:r>
              <a:rPr lang="en-US" dirty="0"/>
              <a:t>Dependent must have a valid identification # (ATIN, ITIN, or SS #)</a:t>
            </a:r>
          </a:p>
          <a:p>
            <a:pPr marL="576262" lvl="1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Credit for Other Dependents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A1878B3-0326-4926-9342-292DB18B15D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80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798"/>
    </mc:Choice>
    <mc:Fallback xmlns="">
      <p:transition spd="slow" advTm="156798"/>
    </mc:Fallback>
  </mc:AlternateContent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178</a:t>
            </a:fld>
            <a:endParaRPr lang="en-US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On the Caldwell return, Jason Caldwell and Nancy Hughes qualify for the Credit for Other Dependents</a:t>
            </a:r>
          </a:p>
          <a:p>
            <a:pPr lvl="1"/>
            <a:r>
              <a:rPr lang="en-US" dirty="0"/>
              <a:t>Jason is a dependent child who is age 17 or older</a:t>
            </a:r>
          </a:p>
          <a:p>
            <a:pPr lvl="1"/>
            <a:r>
              <a:rPr lang="en-US" dirty="0"/>
              <a:t>Nancy is a dependent parent</a:t>
            </a:r>
          </a:p>
          <a:p>
            <a:r>
              <a:rPr lang="en-US" dirty="0"/>
              <a:t>TSO automatically creates this credit in the background as soon as Dependent info is entered</a:t>
            </a:r>
          </a:p>
          <a:p>
            <a:pPr lvl="1"/>
            <a:r>
              <a:rPr lang="en-US" dirty="0"/>
              <a:t>No need for any further entry in this step</a:t>
            </a:r>
          </a:p>
          <a:p>
            <a:pPr lvl="1"/>
            <a:r>
              <a:rPr lang="en-US" dirty="0"/>
              <a:t>Refund monitors do not change in this step since already done earlier</a:t>
            </a:r>
          </a:p>
          <a:p>
            <a:pPr marL="576262" lvl="1" indent="0">
              <a:buNone/>
            </a:pP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TSO – Credit for Other Dependents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9544038-7660-4185-81FC-218AFD27DF8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30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885"/>
    </mc:Choice>
    <mc:Fallback xmlns="">
      <p:transition spd="slow" advTm="96885"/>
    </mc:Fallback>
  </mc:AlternateContent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2971800" y="1355105"/>
            <a:ext cx="5549667" cy="49101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179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TSO – Credit for Other Dependents on Federal 1040 Page 1</a:t>
            </a:r>
          </a:p>
        </p:txBody>
      </p:sp>
      <p:sp>
        <p:nvSpPr>
          <p:cNvPr id="7" name="Oval 6"/>
          <p:cNvSpPr/>
          <p:nvPr/>
        </p:nvSpPr>
        <p:spPr>
          <a:xfrm>
            <a:off x="7620000" y="3657600"/>
            <a:ext cx="901467" cy="685799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686800" y="3538834"/>
            <a:ext cx="3392147" cy="9233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Both Jason Caldwell and</a:t>
            </a:r>
          </a:p>
          <a:p>
            <a:r>
              <a:rPr lang="en-US" b="1" dirty="0">
                <a:solidFill>
                  <a:srgbClr val="FF0000"/>
                </a:solidFill>
              </a:rPr>
              <a:t>Nancy Hughes qualify for</a:t>
            </a:r>
          </a:p>
          <a:p>
            <a:r>
              <a:rPr lang="en-US" b="1" dirty="0">
                <a:solidFill>
                  <a:srgbClr val="FF0000"/>
                </a:solidFill>
              </a:rPr>
              <a:t>the Credit for Other Dependents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AAF23-8995-4E92-B045-93746DFE465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44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96"/>
    </mc:Choice>
    <mc:Fallback xmlns="">
      <p:transition spd="slow" advTm="33996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TSO - Student Activity</a:t>
            </a:r>
            <a:br>
              <a:rPr lang="en-US" dirty="0"/>
            </a:br>
            <a:r>
              <a:rPr lang="en-GB" altLang="en-US" sz="2700" dirty="0"/>
              <a:t>Basic Information&gt;Filing Status and Personal Information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616116"/>
            <a:ext cx="9753600" cy="4413193"/>
          </a:xfrm>
        </p:spPr>
        <p:txBody>
          <a:bodyPr>
            <a:normAutofit/>
          </a:bodyPr>
          <a:lstStyle/>
          <a:p>
            <a:r>
              <a:rPr lang="en-US" dirty="0"/>
              <a:t>Pause the slide show</a:t>
            </a:r>
          </a:p>
          <a:p>
            <a:r>
              <a:rPr lang="en-US" dirty="0"/>
              <a:t>In TSO:</a:t>
            </a:r>
          </a:p>
          <a:p>
            <a:pPr lvl="1"/>
            <a:r>
              <a:rPr lang="en-US" dirty="0"/>
              <a:t>Start the tax return for the </a:t>
            </a:r>
            <a:r>
              <a:rPr lang="en-US" dirty="0" err="1"/>
              <a:t>Caldwells</a:t>
            </a:r>
            <a:endParaRPr lang="en-US" dirty="0"/>
          </a:p>
          <a:p>
            <a:pPr lvl="1"/>
            <a:r>
              <a:rPr lang="en-US" dirty="0"/>
              <a:t>Enter the filing status for the </a:t>
            </a:r>
            <a:r>
              <a:rPr lang="en-US" dirty="0" err="1"/>
              <a:t>Caldwells</a:t>
            </a:r>
            <a:endParaRPr lang="en-US" dirty="0"/>
          </a:p>
          <a:p>
            <a:pPr lvl="1"/>
            <a:r>
              <a:rPr lang="en-US" dirty="0"/>
              <a:t>Enter the Personal Information for Ray and Mallory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00803"/>
            <a:ext cx="4114800" cy="301625"/>
          </a:xfrm>
        </p:spPr>
        <p:txBody>
          <a:bodyPr/>
          <a:lstStyle/>
          <a:p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251E97C6-B5EA-4059-8D5E-F0990EFE7977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AC734D-7B9A-4EC1-801E-C30E2A0461D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644617"/>
      </p:ext>
    </p:extLst>
  </p:cSld>
  <p:clrMapOvr>
    <a:masterClrMapping/>
  </p:clrMapOvr>
  <p:transition advTm="20844"/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2A4EA914-C638-42CC-8B3B-03B52D6B795A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1011928" y="1271717"/>
            <a:ext cx="9457743" cy="4893705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180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TSO – Credit for Other Dependents on Federal 1040 Page 2</a:t>
            </a:r>
          </a:p>
        </p:txBody>
      </p:sp>
      <p:sp>
        <p:nvSpPr>
          <p:cNvPr id="7" name="Oval 6"/>
          <p:cNvSpPr/>
          <p:nvPr/>
        </p:nvSpPr>
        <p:spPr>
          <a:xfrm>
            <a:off x="8229600" y="2012436"/>
            <a:ext cx="685800" cy="265318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40800" y="2695974"/>
            <a:ext cx="2906437" cy="92333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Credit for Other Dependents</a:t>
            </a:r>
          </a:p>
          <a:p>
            <a:r>
              <a:rPr lang="en-US" b="1" dirty="0">
                <a:solidFill>
                  <a:srgbClr val="FF0000"/>
                </a:solidFill>
              </a:rPr>
              <a:t>for Jason Caldwell and </a:t>
            </a:r>
          </a:p>
          <a:p>
            <a:r>
              <a:rPr lang="en-US" b="1" dirty="0">
                <a:solidFill>
                  <a:srgbClr val="FF0000"/>
                </a:solidFill>
              </a:rPr>
              <a:t>Nancy Hughes</a:t>
            </a:r>
          </a:p>
        </p:txBody>
      </p:sp>
      <p:cxnSp>
        <p:nvCxnSpPr>
          <p:cNvPr id="10" name="Straight Arrow Connector 9"/>
          <p:cNvCxnSpPr>
            <a:cxnSpLocks/>
          </p:cNvCxnSpPr>
          <p:nvPr/>
        </p:nvCxnSpPr>
        <p:spPr>
          <a:xfrm flipV="1">
            <a:off x="7848600" y="2277754"/>
            <a:ext cx="381000" cy="41822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758B8C-6E59-43AF-8734-1D6AFDCA556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84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27"/>
    </mc:Choice>
    <mc:Fallback xmlns="">
      <p:transition spd="slow" advTm="32527"/>
    </mc:Fallback>
  </mc:AlternateContent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696A1D84-A9E7-4DDE-ABE9-61CBE50E69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A01417A-E3AD-49E7-9988-E6DE4D929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en-US" dirty="0"/>
              <a:t>Scenario Step 12</a:t>
            </a:r>
            <a:br>
              <a:rPr lang="en-US" dirty="0"/>
            </a:br>
            <a:r>
              <a:rPr lang="en-US" dirty="0"/>
              <a:t>Education Expenses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A9415B-03DC-4E28-98AC-DAF1C88BB7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0D954C-C3D9-426F-A576-EFF7AF103A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71C609-0F0D-4841-9F2F-030B3379F104}" type="slidenum">
              <a:rPr lang="en-US" altLang="en-US" smtClean="0"/>
              <a:pPr>
                <a:defRPr/>
              </a:pPr>
              <a:t>181</a:t>
            </a:fld>
            <a:endParaRPr lang="en-US" alt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72952A7-7983-43D8-850A-117C797FF99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30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78"/>
    </mc:Choice>
    <mc:Fallback xmlns="">
      <p:transition spd="slow" advTm="18378"/>
    </mc:Fallback>
  </mc:AlternateContent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B60A54C-D566-4715-8571-BCAA41FE9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6393" y="1524001"/>
            <a:ext cx="8599214" cy="42083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NJ Core Caldwell TY2019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820BBC-AC8A-41A2-B5A2-A38EDA68833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182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Tuition Statement - Form 1098-T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04242" y="1764436"/>
            <a:ext cx="2638607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Tuition and fees expenses</a:t>
            </a:r>
          </a:p>
        </p:txBody>
      </p:sp>
      <p:cxnSp>
        <p:nvCxnSpPr>
          <p:cNvPr id="8" name="Straight Arrow Connector 7"/>
          <p:cNvCxnSpPr>
            <a:cxnSpLocks/>
          </p:cNvCxnSpPr>
          <p:nvPr/>
        </p:nvCxnSpPr>
        <p:spPr>
          <a:xfrm flipH="1">
            <a:off x="6842345" y="2029490"/>
            <a:ext cx="661897" cy="34068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6231846" y="2346320"/>
            <a:ext cx="1019812" cy="338391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68902" y="4096653"/>
            <a:ext cx="2273443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Scholarships or grants</a:t>
            </a:r>
          </a:p>
        </p:txBody>
      </p:sp>
      <p:cxnSp>
        <p:nvCxnSpPr>
          <p:cNvPr id="14" name="Straight Arrow Connector 13"/>
          <p:cNvCxnSpPr>
            <a:cxnSpLocks/>
            <a:stCxn id="12" idx="3"/>
          </p:cNvCxnSpPr>
          <p:nvPr/>
        </p:nvCxnSpPr>
        <p:spPr>
          <a:xfrm>
            <a:off x="6842345" y="4281319"/>
            <a:ext cx="124104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8083389" y="4114800"/>
            <a:ext cx="908211" cy="381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46201" y="5826976"/>
            <a:ext cx="2619692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At least half-time student</a:t>
            </a:r>
          </a:p>
        </p:txBody>
      </p:sp>
      <p:cxnSp>
        <p:nvCxnSpPr>
          <p:cNvPr id="13" name="Straight Arrow Connector 12"/>
          <p:cNvCxnSpPr>
            <a:cxnSpLocks/>
          </p:cNvCxnSpPr>
          <p:nvPr/>
        </p:nvCxnSpPr>
        <p:spPr>
          <a:xfrm flipV="1">
            <a:off x="4325048" y="5638843"/>
            <a:ext cx="630999" cy="18647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4956047" y="5410200"/>
            <a:ext cx="454153" cy="322131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7D78FA-0426-44F2-A81C-A134B1C2F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67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929"/>
    </mc:Choice>
    <mc:Fallback xmlns="">
      <p:transition spd="slow" advTm="105929"/>
    </mc:Fallback>
  </mc:AlternateContent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251E97C6-B5EA-4059-8D5E-F0990EFE7977}" type="slidenum">
              <a:rPr lang="en-US" smtClean="0"/>
              <a:pPr/>
              <a:t>183</a:t>
            </a:fld>
            <a:endParaRPr lang="en-US"/>
          </a:p>
        </p:txBody>
      </p:sp>
      <p:sp>
        <p:nvSpPr>
          <p:cNvPr id="860163" name="Content Placeholder 2"/>
          <p:cNvSpPr>
            <a:spLocks noGrp="1"/>
          </p:cNvSpPr>
          <p:nvPr>
            <p:ph sz="quarter" idx="1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altLang="en-US" sz="3600" dirty="0"/>
              <a:t> Multiple ways to claim education expenses</a:t>
            </a:r>
          </a:p>
          <a:p>
            <a:pPr lvl="1"/>
            <a:r>
              <a:rPr lang="en-US" altLang="en-US" sz="3600" dirty="0"/>
              <a:t> </a:t>
            </a:r>
            <a:r>
              <a:rPr lang="en-US" altLang="en-US" sz="3400" dirty="0"/>
              <a:t>American Opportunity Credit (AOC)</a:t>
            </a:r>
          </a:p>
          <a:p>
            <a:pPr lvl="2"/>
            <a:r>
              <a:rPr lang="en-US" altLang="en-US" sz="3000" dirty="0"/>
              <a:t>Can reduce tax bill by up to $2,500</a:t>
            </a:r>
          </a:p>
          <a:p>
            <a:pPr lvl="3"/>
            <a:r>
              <a:rPr lang="en-US" altLang="en-US" sz="2600" dirty="0"/>
              <a:t>100% of first $2,000 of qualified expenses</a:t>
            </a:r>
          </a:p>
          <a:p>
            <a:pPr lvl="3"/>
            <a:r>
              <a:rPr lang="en-US" altLang="en-US" sz="2600" dirty="0"/>
              <a:t>25% of next $2,000 of qualified expenses</a:t>
            </a:r>
          </a:p>
          <a:p>
            <a:pPr lvl="1"/>
            <a:r>
              <a:rPr lang="en-US" altLang="en-US" sz="3400" dirty="0"/>
              <a:t> Lifetime Learning Credit (LLC)</a:t>
            </a:r>
          </a:p>
          <a:p>
            <a:pPr lvl="2"/>
            <a:r>
              <a:rPr lang="en-US" altLang="en-US" sz="3000" dirty="0"/>
              <a:t>Can claim up to 20% of first $10,000 of qualified expenses</a:t>
            </a:r>
          </a:p>
          <a:p>
            <a:pPr lvl="1"/>
            <a:r>
              <a:rPr lang="en-US" altLang="en-US" sz="3400" dirty="0"/>
              <a:t> Tuition &amp; Fees Deduction</a:t>
            </a:r>
          </a:p>
          <a:p>
            <a:pPr lvl="2"/>
            <a:r>
              <a:rPr lang="en-US" altLang="en-US" sz="3000" dirty="0"/>
              <a:t>Can deduct up to $4,000 from gross income for qualified expenses</a:t>
            </a:r>
          </a:p>
          <a:p>
            <a:pPr lvl="1"/>
            <a:r>
              <a:rPr lang="en-US" altLang="en-US" sz="3400" dirty="0"/>
              <a:t> Business Expense</a:t>
            </a:r>
          </a:p>
          <a:p>
            <a:pPr lvl="2"/>
            <a:r>
              <a:rPr lang="en-US" altLang="en-US" sz="3000" dirty="0"/>
              <a:t>Can reduce Schedule C profit and self-employment taxes </a:t>
            </a:r>
          </a:p>
        </p:txBody>
      </p:sp>
      <p:sp>
        <p:nvSpPr>
          <p:cNvPr id="8601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Ways to Claim Education Expenses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80BDC7-6088-4AC2-B09A-316370D334A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93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762"/>
    </mc:Choice>
    <mc:Fallback xmlns="">
      <p:transition spd="slow" advTm="151762"/>
    </mc:Fallback>
  </mc:AlternateContent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251E97C6-B5EA-4059-8D5E-F0990EFE7977}" type="slidenum">
              <a:rPr lang="en-US" smtClean="0"/>
              <a:pPr/>
              <a:t>184</a:t>
            </a:fld>
            <a:endParaRPr lang="en-US"/>
          </a:p>
        </p:txBody>
      </p:sp>
      <p:sp>
        <p:nvSpPr>
          <p:cNvPr id="862211" name="Content Placeholder 2"/>
          <p:cNvSpPr>
            <a:spLocks noGrp="1"/>
          </p:cNvSpPr>
          <p:nvPr>
            <p:ph sz="quarter" idx="1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altLang="en-US" dirty="0"/>
              <a:t>Phase out limits differ for each credit/deduction</a:t>
            </a:r>
          </a:p>
          <a:p>
            <a:pPr lvl="1"/>
            <a:r>
              <a:rPr lang="en-US" altLang="en-US" dirty="0"/>
              <a:t>TSO applies limits automatically</a:t>
            </a:r>
          </a:p>
          <a:p>
            <a:r>
              <a:rPr lang="en-US" altLang="en-US" dirty="0"/>
              <a:t>If taxpayer meets eligibility to claim expenses in multiple ways, must choose only one way for the same expenses</a:t>
            </a:r>
          </a:p>
          <a:p>
            <a:r>
              <a:rPr lang="en-US" altLang="en-US" dirty="0"/>
              <a:t>For each person, can only use one way; however, different people can use different ways</a:t>
            </a:r>
          </a:p>
          <a:p>
            <a:pPr marL="576262" lvl="1" indent="0">
              <a:buNone/>
            </a:pPr>
            <a:r>
              <a:rPr lang="en-US" altLang="en-US" dirty="0"/>
              <a:t>Example:</a:t>
            </a:r>
          </a:p>
          <a:p>
            <a:pPr lvl="1"/>
            <a:r>
              <a:rPr lang="en-US" altLang="en-US" dirty="0"/>
              <a:t>Taxpayer has dependent who is in 1st year of college – AOC </a:t>
            </a:r>
          </a:p>
          <a:p>
            <a:pPr lvl="1"/>
            <a:r>
              <a:rPr lang="en-US" altLang="en-US" dirty="0"/>
              <a:t>Taxpayer takes course at local community college – LLC</a:t>
            </a:r>
          </a:p>
        </p:txBody>
      </p:sp>
      <p:sp>
        <p:nvSpPr>
          <p:cNvPr id="8622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Ways to Claim Education Expenses               </a:t>
            </a:r>
            <a:endParaRPr lang="en-US" altLang="en-US" sz="160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159CE5-8A9B-4248-B628-D1FF5593CC5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F68953-F9D3-41F4-B702-2B5CBD5FFC23}"/>
              </a:ext>
            </a:extLst>
          </p:cNvPr>
          <p:cNvSpPr txBox="1"/>
          <p:nvPr/>
        </p:nvSpPr>
        <p:spPr>
          <a:xfrm>
            <a:off x="9677400" y="533400"/>
            <a:ext cx="7041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cont’d</a:t>
            </a:r>
          </a:p>
        </p:txBody>
      </p:sp>
    </p:spTree>
    <p:extLst>
      <p:ext uri="{BB962C8B-B14F-4D97-AF65-F5344CB8AC3E}">
        <p14:creationId xmlns:p14="http://schemas.microsoft.com/office/powerpoint/2010/main" val="340928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556"/>
    </mc:Choice>
    <mc:Fallback xmlns="">
      <p:transition spd="slow" advTm="131556"/>
    </mc:Fallback>
  </mc:AlternateContent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251E97C6-B5EA-4059-8D5E-F0990EFE7977}" type="slidenum">
              <a:rPr lang="en-US" smtClean="0"/>
              <a:pPr/>
              <a:t>185</a:t>
            </a:fld>
            <a:endParaRPr lang="en-US"/>
          </a:p>
        </p:txBody>
      </p:sp>
      <p:sp>
        <p:nvSpPr>
          <p:cNvPr id="862211" name="Content Placeholder 2"/>
          <p:cNvSpPr>
            <a:spLocks noGrp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Enter data for each credit/deduction to determine which is best for taxpayer</a:t>
            </a:r>
          </a:p>
          <a:p>
            <a:r>
              <a:rPr lang="en-US" altLang="en-US" dirty="0">
                <a:solidFill>
                  <a:srgbClr val="FF0000"/>
                </a:solidFill>
              </a:rPr>
              <a:t>Always run scenarios after all other return data entered, so all other figures finalized</a:t>
            </a:r>
          </a:p>
        </p:txBody>
      </p:sp>
      <p:sp>
        <p:nvSpPr>
          <p:cNvPr id="86221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Ways to Claim Education Expenses               </a:t>
            </a:r>
            <a:endParaRPr lang="en-US" altLang="en-US" sz="160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357448-6BBA-4A46-9481-C8564440365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8BE564-5EA3-4FA5-8EF9-CA72686D1E2E}"/>
              </a:ext>
            </a:extLst>
          </p:cNvPr>
          <p:cNvSpPr txBox="1"/>
          <p:nvPr/>
        </p:nvSpPr>
        <p:spPr>
          <a:xfrm>
            <a:off x="9982200" y="533400"/>
            <a:ext cx="7041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cont’d</a:t>
            </a:r>
          </a:p>
        </p:txBody>
      </p:sp>
    </p:spTree>
    <p:extLst>
      <p:ext uri="{BB962C8B-B14F-4D97-AF65-F5344CB8AC3E}">
        <p14:creationId xmlns:p14="http://schemas.microsoft.com/office/powerpoint/2010/main" val="232719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965"/>
    </mc:Choice>
    <mc:Fallback xmlns="">
      <p:transition spd="slow" advTm="62965"/>
    </mc:Fallback>
  </mc:AlternateContent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186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Education Credits Overview – Pub 4012, Tab J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4294967295"/>
          </p:nvPr>
        </p:nvPicPr>
        <p:blipFill>
          <a:blip r:embed="rId3"/>
          <a:stretch>
            <a:fillRect/>
          </a:stretch>
        </p:blipFill>
        <p:spPr>
          <a:xfrm>
            <a:off x="2713037" y="1398588"/>
            <a:ext cx="6507163" cy="48815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Oval 11"/>
          <p:cNvSpPr/>
          <p:nvPr/>
        </p:nvSpPr>
        <p:spPr>
          <a:xfrm>
            <a:off x="3810000" y="2362200"/>
            <a:ext cx="533401" cy="414408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419600" y="2362200"/>
            <a:ext cx="609599" cy="414408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334000" y="2327031"/>
            <a:ext cx="633116" cy="484746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8512861" y="2362200"/>
            <a:ext cx="533401" cy="453094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C502DB-42EC-4D11-B212-8F97CA504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95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880"/>
    </mc:Choice>
    <mc:Fallback xmlns="">
      <p:transition spd="slow" advTm="36880"/>
    </mc:Fallback>
  </mc:AlternateContent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187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Education Credits Overview – Pub 4012, Tab J</a:t>
            </a:r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4294967295"/>
          </p:nvPr>
        </p:nvPicPr>
        <p:blipFill>
          <a:blip r:embed="rId3"/>
          <a:stretch>
            <a:fillRect/>
          </a:stretch>
        </p:blipFill>
        <p:spPr>
          <a:xfrm>
            <a:off x="2723800" y="1389063"/>
            <a:ext cx="6667500" cy="4876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Oval 11"/>
          <p:cNvSpPr/>
          <p:nvPr/>
        </p:nvSpPr>
        <p:spPr>
          <a:xfrm>
            <a:off x="3886200" y="1828800"/>
            <a:ext cx="533401" cy="414408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419601" y="1828800"/>
            <a:ext cx="609599" cy="414408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495401" y="1758462"/>
            <a:ext cx="684423" cy="484746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8711810" y="1758462"/>
            <a:ext cx="533401" cy="453094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CECB1-A540-48EE-B2B2-46F7BFA47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069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39"/>
    </mc:Choice>
    <mc:Fallback xmlns="">
      <p:transition spd="slow" advTm="25639"/>
    </mc:Fallback>
  </mc:AlternateContent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251E97C6-B5EA-4059-8D5E-F0990EFE7977}" type="slidenum">
              <a:rPr lang="en-US" smtClean="0"/>
              <a:pPr/>
              <a:t>188</a:t>
            </a:fld>
            <a:endParaRPr lang="en-US"/>
          </a:p>
        </p:txBody>
      </p:sp>
      <p:sp>
        <p:nvSpPr>
          <p:cNvPr id="864259" name="Rectangle 3"/>
          <p:cNvSpPr>
            <a:spLocks noGrp="1" noChangeArrowheads="1"/>
          </p:cNvSpPr>
          <p:nvPr>
            <p:ph sz="quarter" idx="1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en-US" sz="2800" dirty="0"/>
              <a:t>Paid qualified expenses for eligible student</a:t>
            </a:r>
          </a:p>
          <a:p>
            <a:pPr lvl="1"/>
            <a:r>
              <a:rPr lang="en-US" altLang="en-US" sz="2400" dirty="0"/>
              <a:t> May be taxpayer, spouse or dependent claimed on return</a:t>
            </a:r>
          </a:p>
          <a:p>
            <a:r>
              <a:rPr lang="en-US" altLang="en-US" sz="2800" dirty="0"/>
              <a:t>Attended an eligible post-secondary institution</a:t>
            </a:r>
          </a:p>
          <a:p>
            <a:r>
              <a:rPr lang="en-US" altLang="en-US" sz="2800" dirty="0"/>
              <a:t>Taxpayer’s income must not exceed limits (phase-out based on modified AGI)</a:t>
            </a:r>
          </a:p>
          <a:p>
            <a:r>
              <a:rPr lang="en-US" altLang="en-US" sz="2800" dirty="0"/>
              <a:t>Taxpayer </a:t>
            </a:r>
            <a:r>
              <a:rPr lang="en-US" altLang="en-US" sz="2800" u="sng" dirty="0"/>
              <a:t>cannot</a:t>
            </a:r>
            <a:r>
              <a:rPr lang="en-US" altLang="en-US" sz="2800" dirty="0"/>
              <a:t> claim if filing MFS</a:t>
            </a:r>
          </a:p>
          <a:p>
            <a:r>
              <a:rPr lang="en-US" altLang="en-US" sz="2800" dirty="0"/>
              <a:t>Taxpayer cannot be a non-resident alien</a:t>
            </a:r>
          </a:p>
          <a:p>
            <a:r>
              <a:rPr lang="en-US" altLang="en-US" sz="2800" dirty="0"/>
              <a:t>Taxpayer cannot be listed as a dependent on someone else’s return</a:t>
            </a:r>
          </a:p>
        </p:txBody>
      </p:sp>
      <p:sp>
        <p:nvSpPr>
          <p:cNvPr id="8642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General Requirements for Claiming Education Expenses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B134CC-1F8E-45B1-975B-1DDE7A04D74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1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289"/>
    </mc:Choice>
    <mc:Fallback xmlns="">
      <p:transition spd="slow" advTm="74289"/>
    </mc:Fallback>
  </mc:AlternateContent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251E97C6-B5EA-4059-8D5E-F0990EFE7977}" type="slidenum">
              <a:rPr lang="en-US" smtClean="0"/>
              <a:pPr/>
              <a:t>189</a:t>
            </a:fld>
            <a:endParaRPr lang="en-US"/>
          </a:p>
        </p:txBody>
      </p:sp>
      <p:sp>
        <p:nvSpPr>
          <p:cNvPr id="866307" name="Rectangle 3"/>
          <p:cNvSpPr>
            <a:spLocks noGrp="1" noChangeArrowheads="1"/>
          </p:cNvSpPr>
          <p:nvPr>
            <p:ph sz="quarter" idx="12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altLang="en-US" sz="2600" dirty="0"/>
              <a:t>Expenses paid in current tax year for academic period beginning current tax year or first 3 months of following year</a:t>
            </a:r>
          </a:p>
          <a:p>
            <a:pPr>
              <a:lnSpc>
                <a:spcPct val="90000"/>
              </a:lnSpc>
            </a:pPr>
            <a:r>
              <a:rPr lang="en-US" altLang="en-US" sz="2600" dirty="0"/>
              <a:t>Expenses not refunded upon withdrawal</a:t>
            </a:r>
          </a:p>
          <a:p>
            <a:pPr>
              <a:lnSpc>
                <a:spcPct val="90000"/>
              </a:lnSpc>
            </a:pPr>
            <a:r>
              <a:rPr lang="en-US" altLang="en-US" sz="2600" dirty="0"/>
              <a:t>Expenses may be paid with proceeds from a loan</a:t>
            </a:r>
          </a:p>
          <a:p>
            <a:pPr>
              <a:lnSpc>
                <a:spcPct val="90000"/>
              </a:lnSpc>
            </a:pPr>
            <a:r>
              <a:rPr lang="en-US" altLang="en-US" sz="2600" dirty="0"/>
              <a:t>Include tuition &amp; academic fees</a:t>
            </a:r>
          </a:p>
          <a:p>
            <a:pPr>
              <a:lnSpc>
                <a:spcPct val="90000"/>
              </a:lnSpc>
            </a:pPr>
            <a:r>
              <a:rPr lang="en-US" altLang="en-US" sz="2600" dirty="0"/>
              <a:t>Course-required books, supplies, equipment</a:t>
            </a:r>
          </a:p>
          <a:p>
            <a:pPr lvl="1">
              <a:lnSpc>
                <a:spcPct val="90000"/>
              </a:lnSpc>
            </a:pPr>
            <a:r>
              <a:rPr lang="en-US" altLang="en-US" sz="2600" dirty="0"/>
              <a:t>LLC and Tuition &amp; Fees Deduction only allow if paid to institution as condition of enrollment</a:t>
            </a:r>
          </a:p>
          <a:p>
            <a:pPr lvl="2">
              <a:lnSpc>
                <a:spcPct val="90000"/>
              </a:lnSpc>
            </a:pPr>
            <a:r>
              <a:rPr lang="en-US" altLang="en-US" sz="2200" dirty="0"/>
              <a:t>LLC books can be purchased at institution only</a:t>
            </a:r>
          </a:p>
          <a:p>
            <a:pPr lvl="1">
              <a:lnSpc>
                <a:spcPct val="90000"/>
              </a:lnSpc>
            </a:pPr>
            <a:r>
              <a:rPr lang="en-US" altLang="en-US" sz="2600" dirty="0"/>
              <a:t>AOC allows, regardless if paid to institution as condition of enrollment</a:t>
            </a:r>
          </a:p>
          <a:p>
            <a:pPr>
              <a:lnSpc>
                <a:spcPct val="90000"/>
              </a:lnSpc>
            </a:pPr>
            <a:endParaRPr lang="en-US" altLang="en-US" dirty="0"/>
          </a:p>
        </p:txBody>
      </p:sp>
      <p:sp>
        <p:nvSpPr>
          <p:cNvPr id="8663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Qualified Expenses</a:t>
            </a:r>
            <a:endParaRPr lang="en-US" altLang="en-US" sz="240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DE730C-16CA-4C1F-8D25-92A6B0E348A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2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339"/>
    </mc:Choice>
    <mc:Fallback xmlns="">
      <p:transition spd="slow" advTm="190339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NJ Core Caldwell TY2019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820BBC-AC8A-41A2-B5A2-A38EDA68833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395" name="Rectangle 11"/>
          <p:cNvSpPr>
            <a:spLocks noGrp="1" noChangeArrowheads="1"/>
          </p:cNvSpPr>
          <p:nvPr>
            <p:ph sz="quarter" idx="12"/>
          </p:nvPr>
        </p:nvSpPr>
        <p:spPr>
          <a:xfrm>
            <a:off x="1278833" y="1761432"/>
            <a:ext cx="9753600" cy="4410767"/>
          </a:xfrm>
        </p:spPr>
        <p:txBody>
          <a:bodyPr>
            <a:normAutofit/>
          </a:bodyPr>
          <a:lstStyle/>
          <a:p>
            <a:r>
              <a:rPr lang="en-US" altLang="en-US" dirty="0"/>
              <a:t>Person other than taxpayer or spouse who entitles taxpayer to an exemption:</a:t>
            </a:r>
          </a:p>
          <a:p>
            <a:pPr lvl="1"/>
            <a:r>
              <a:rPr lang="en-US" altLang="en-US" dirty="0"/>
              <a:t>Qualifying child (which also includes adult with disability)</a:t>
            </a:r>
          </a:p>
          <a:p>
            <a:pPr marL="576262" lvl="1" indent="0">
              <a:buNone/>
            </a:pPr>
            <a:r>
              <a:rPr lang="en-US" altLang="en-US" dirty="0"/>
              <a:t>	</a:t>
            </a:r>
            <a:r>
              <a:rPr lang="en-US" altLang="en-US" b="1" dirty="0"/>
              <a:t>OR</a:t>
            </a:r>
          </a:p>
          <a:p>
            <a:pPr lvl="1"/>
            <a:r>
              <a:rPr lang="en-US" altLang="en-US" b="1" dirty="0">
                <a:solidFill>
                  <a:srgbClr val="FF0000"/>
                </a:solidFill>
              </a:rPr>
              <a:t>Qualifying relative </a:t>
            </a:r>
            <a:r>
              <a:rPr lang="en-US" altLang="en-US" dirty="0"/>
              <a:t>(which also includes qualifying non-relatives)</a:t>
            </a:r>
          </a:p>
        </p:txBody>
      </p:sp>
      <p:sp>
        <p:nvSpPr>
          <p:cNvPr id="13314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Dependent Exemption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606439-1273-4901-9C0B-2FC387F23FB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F016D5-2E7E-4BE2-8F51-4DCE0ABBAE3E}"/>
              </a:ext>
            </a:extLst>
          </p:cNvPr>
          <p:cNvSpPr txBox="1"/>
          <p:nvPr/>
        </p:nvSpPr>
        <p:spPr>
          <a:xfrm>
            <a:off x="3242169" y="5029200"/>
            <a:ext cx="5452711" cy="8309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Qualifying Child was discussed in Baker;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Qualifying Relative will be discussed here</a:t>
            </a:r>
          </a:p>
        </p:txBody>
      </p:sp>
    </p:spTree>
    <p:extLst>
      <p:ext uri="{BB962C8B-B14F-4D97-AF65-F5344CB8AC3E}">
        <p14:creationId xmlns:p14="http://schemas.microsoft.com/office/powerpoint/2010/main" val="4040768808"/>
      </p:ext>
    </p:extLst>
  </p:cSld>
  <p:clrMapOvr>
    <a:masterClrMapping/>
  </p:clrMapOvr>
  <p:transition advTm="40564"/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251E97C6-B5EA-4059-8D5E-F0990EFE7977}" type="slidenum">
              <a:rPr lang="en-US" smtClean="0"/>
              <a:pPr/>
              <a:t>190</a:t>
            </a:fld>
            <a:endParaRPr lang="en-US"/>
          </a:p>
        </p:txBody>
      </p:sp>
      <p:sp>
        <p:nvSpPr>
          <p:cNvPr id="868355" name="Rectangle 3"/>
          <p:cNvSpPr>
            <a:spLocks noGrp="1" noChangeArrowheads="1"/>
          </p:cNvSpPr>
          <p:nvPr>
            <p:ph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en-US" altLang="en-US" dirty="0"/>
              <a:t>Qualified tuition expenses must be reduced by amount paid with:</a:t>
            </a:r>
          </a:p>
          <a:p>
            <a:pPr lvl="1"/>
            <a:r>
              <a:rPr lang="en-US" altLang="en-US" dirty="0"/>
              <a:t>Tax-free scholarships &amp; fellowships</a:t>
            </a:r>
          </a:p>
          <a:p>
            <a:pPr lvl="1"/>
            <a:r>
              <a:rPr lang="en-US" altLang="en-US" dirty="0"/>
              <a:t>Pell grants</a:t>
            </a:r>
          </a:p>
          <a:p>
            <a:pPr lvl="1"/>
            <a:r>
              <a:rPr lang="en-US" altLang="en-US" dirty="0"/>
              <a:t>Employer-provided educational assistance</a:t>
            </a:r>
          </a:p>
          <a:p>
            <a:pPr lvl="1"/>
            <a:r>
              <a:rPr lang="en-US" altLang="en-US" dirty="0"/>
              <a:t>Veteran’s educational assistance</a:t>
            </a:r>
          </a:p>
          <a:p>
            <a:pPr lvl="1"/>
            <a:r>
              <a:rPr lang="en-US" altLang="en-US" dirty="0"/>
              <a:t>Any other nontaxable payments (other than gifts, bequests, or inheritances) received for education expenses</a:t>
            </a:r>
          </a:p>
          <a:p>
            <a:endParaRPr lang="en-US" altLang="en-US" dirty="0"/>
          </a:p>
        </p:txBody>
      </p:sp>
      <p:sp>
        <p:nvSpPr>
          <p:cNvPr id="868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Adjustment To Qualified Expenses</a:t>
            </a:r>
            <a:endParaRPr lang="en-US" alt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2A3626-337C-41FC-92EC-970CD157452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19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192"/>
    </mc:Choice>
    <mc:Fallback xmlns="">
      <p:transition spd="slow" advTm="77192"/>
    </mc:Fallback>
  </mc:AlternateContent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251E97C6-B5EA-4059-8D5E-F0990EFE7977}" type="slidenum">
              <a:rPr lang="en-US" smtClean="0"/>
              <a:pPr/>
              <a:t>191</a:t>
            </a:fld>
            <a:endParaRPr lang="en-US"/>
          </a:p>
        </p:txBody>
      </p:sp>
      <p:sp>
        <p:nvSpPr>
          <p:cNvPr id="870403" name="Rectangle 3"/>
          <p:cNvSpPr>
            <a:spLocks noGrp="1" noChangeArrowheads="1"/>
          </p:cNvSpPr>
          <p:nvPr>
            <p:ph sz="quarter" idx="1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altLang="en-US" dirty="0"/>
              <a:t>Room &amp; board</a:t>
            </a:r>
          </a:p>
          <a:p>
            <a:r>
              <a:rPr lang="en-US" altLang="en-US" dirty="0"/>
              <a:t>Transportation</a:t>
            </a:r>
          </a:p>
          <a:p>
            <a:r>
              <a:rPr lang="en-US" altLang="en-US" dirty="0"/>
              <a:t>Medical expenses </a:t>
            </a:r>
          </a:p>
          <a:p>
            <a:pPr lvl="1"/>
            <a:r>
              <a:rPr lang="en-US" altLang="en-US" dirty="0"/>
              <a:t>Including student health fees</a:t>
            </a:r>
          </a:p>
          <a:p>
            <a:r>
              <a:rPr lang="en-US" altLang="en-US" dirty="0"/>
              <a:t>Insurance</a:t>
            </a:r>
          </a:p>
          <a:p>
            <a:r>
              <a:rPr lang="en-US" altLang="en-US" dirty="0"/>
              <a:t>Courses involving sports, hobbies, games</a:t>
            </a:r>
          </a:p>
          <a:p>
            <a:r>
              <a:rPr lang="en-US" altLang="en-US" dirty="0"/>
              <a:t>Non-credit courses (unless part of degree program)</a:t>
            </a:r>
          </a:p>
          <a:p>
            <a:pPr lvl="1"/>
            <a:r>
              <a:rPr lang="en-US" altLang="en-US" dirty="0"/>
              <a:t>LLC allows if course helps to acquire/improve job skills</a:t>
            </a:r>
          </a:p>
          <a:p>
            <a:pPr lvl="1"/>
            <a:endParaRPr lang="en-US" altLang="en-US" dirty="0"/>
          </a:p>
        </p:txBody>
      </p:sp>
      <p:sp>
        <p:nvSpPr>
          <p:cNvPr id="8704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Non-Qualified Expenses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2D0810-E7D9-462D-86C3-E99F376C5C2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20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029"/>
    </mc:Choice>
    <mc:Fallback xmlns="">
      <p:transition spd="slow" advTm="95029"/>
    </mc:Fallback>
  </mc:AlternateContent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251E97C6-B5EA-4059-8D5E-F0990EFE7977}" type="slidenum">
              <a:rPr lang="en-US" smtClean="0"/>
              <a:pPr/>
              <a:t>192</a:t>
            </a:fld>
            <a:endParaRPr lang="en-US"/>
          </a:p>
        </p:txBody>
      </p:sp>
      <p:sp>
        <p:nvSpPr>
          <p:cNvPr id="880643" name="Rectangle 3"/>
          <p:cNvSpPr>
            <a:spLocks noGrp="1" noChangeArrowheads="1"/>
          </p:cNvSpPr>
          <p:nvPr>
            <p:ph sz="quarter" idx="12"/>
          </p:nvPr>
        </p:nvSpPr>
        <p:spPr>
          <a:xfrm>
            <a:off x="1278832" y="1524000"/>
            <a:ext cx="10074968" cy="4572000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 dirty="0"/>
              <a:t>If taxpayer claims dependency exemption – taxpayer claims education credit</a:t>
            </a:r>
          </a:p>
          <a:p>
            <a:r>
              <a:rPr lang="en-US" altLang="en-US" dirty="0"/>
              <a:t>If taxpayer does not claim dependency exemption (even if entitled) – student claims credit</a:t>
            </a:r>
          </a:p>
          <a:p>
            <a:r>
              <a:rPr lang="en-US" altLang="en-US" dirty="0"/>
              <a:t>If someone other than taxpayer, spouse, or dependent makes payment (even directly to institution), student is considered as making payment (considered gift to student)</a:t>
            </a:r>
          </a:p>
          <a:p>
            <a:pPr lvl="1"/>
            <a:r>
              <a:rPr lang="en-US" altLang="en-US" dirty="0"/>
              <a:t>Taxpayer or student claims credit as above</a:t>
            </a:r>
          </a:p>
          <a:p>
            <a:pPr marL="0" indent="0">
              <a:buNone/>
            </a:pPr>
            <a:r>
              <a:rPr lang="en-US" altLang="en-US" u="sng" dirty="0">
                <a:solidFill>
                  <a:srgbClr val="FF0000"/>
                </a:solidFill>
              </a:rPr>
              <a:t>Note:</a:t>
            </a:r>
            <a:r>
              <a:rPr lang="en-US" altLang="en-US" dirty="0"/>
              <a:t>  </a:t>
            </a:r>
            <a:r>
              <a:rPr lang="en-US" altLang="en-US" dirty="0">
                <a:solidFill>
                  <a:srgbClr val="FF0000"/>
                </a:solidFill>
              </a:rPr>
              <a:t>CLAIMING CREDIT DOES NOT DEPEND ON WHO PAYS EXPENSES</a:t>
            </a:r>
          </a:p>
        </p:txBody>
      </p:sp>
      <p:sp>
        <p:nvSpPr>
          <p:cNvPr id="880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Who Can Claim Credit/Deduction?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172FF8-58FB-45D3-AECE-BEE032FAEBA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1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054"/>
    </mc:Choice>
    <mc:Fallback xmlns="">
      <p:transition spd="slow" advTm="190054"/>
    </mc:Fallback>
  </mc:AlternateContent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r>
              <a:rPr lang="en-US"/>
              <a:t>NJ Core Caldwell TY2019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627FCEAF-D0D5-4D38-A667-05E01D81FA01}" type="slidenum">
              <a:rPr lang="en-US" altLang="en-US" smtClean="0"/>
              <a:pPr>
                <a:defRPr/>
              </a:pPr>
              <a:t>193</a:t>
            </a:fld>
            <a:endParaRPr lang="en-US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This credit has two parts:</a:t>
            </a:r>
          </a:p>
          <a:p>
            <a:pPr lvl="1"/>
            <a:r>
              <a:rPr lang="en-US" dirty="0"/>
              <a:t>Nonrefundable credit </a:t>
            </a:r>
          </a:p>
          <a:p>
            <a:pPr lvl="2"/>
            <a:r>
              <a:rPr lang="en-US" dirty="0"/>
              <a:t>Maximum credit per student:  Up to $2,500 in tax credits on the first $4,000 of qualifying educational expenses</a:t>
            </a:r>
          </a:p>
          <a:p>
            <a:pPr lvl="1"/>
            <a:r>
              <a:rPr lang="en-US" dirty="0"/>
              <a:t>Refundable credit</a:t>
            </a:r>
          </a:p>
          <a:p>
            <a:pPr lvl="2"/>
            <a:r>
              <a:rPr lang="en-US" dirty="0"/>
              <a:t>Maximum credit per student:  Up to $1,000 in tax credit (40% of qualified educational expenses)  </a:t>
            </a:r>
          </a:p>
          <a:p>
            <a:r>
              <a:rPr lang="en-US" altLang="en-US" dirty="0"/>
              <a:t>Can receive full credit for multiple students, for up to 4 years per student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American Opportunity Credit (AOC)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2D7946-FD3C-4EFA-9318-126F8B09FBB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80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400"/>
    </mc:Choice>
    <mc:Fallback xmlns="">
      <p:transition spd="slow" advTm="89400"/>
    </mc:Fallback>
  </mc:AlternateContent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251E97C6-B5EA-4059-8D5E-F0990EFE7977}" type="slidenum">
              <a:rPr lang="en-US" smtClean="0"/>
              <a:pPr/>
              <a:t>194</a:t>
            </a:fld>
            <a:endParaRPr lang="en-US"/>
          </a:p>
        </p:txBody>
      </p:sp>
      <p:sp>
        <p:nvSpPr>
          <p:cNvPr id="874499" name="Rectangle 3"/>
          <p:cNvSpPr>
            <a:spLocks noGrp="1" noChangeArrowheads="1"/>
          </p:cNvSpPr>
          <p:nvPr>
            <p:ph sz="quarter" idx="1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en-US" dirty="0"/>
              <a:t>Enrolled in one of first four years of post-secondary education </a:t>
            </a:r>
          </a:p>
          <a:p>
            <a:pPr lvl="1"/>
            <a:r>
              <a:rPr lang="en-US" altLang="en-US" dirty="0"/>
              <a:t>Graduate student can claim if and only if they haven’t completed first four years before beginning of tax year</a:t>
            </a:r>
          </a:p>
          <a:p>
            <a:r>
              <a:rPr lang="en-US" altLang="en-US" dirty="0"/>
              <a:t>Enrolled in program that leads to degree or other recognized credential</a:t>
            </a:r>
          </a:p>
          <a:p>
            <a:r>
              <a:rPr lang="en-US" altLang="en-US" dirty="0"/>
              <a:t>Taking </a:t>
            </a:r>
            <a:r>
              <a:rPr lang="en-US" altLang="en-US" b="1" dirty="0"/>
              <a:t>at least </a:t>
            </a:r>
            <a:r>
              <a:rPr lang="en-US" altLang="en-US" dirty="0"/>
              <a:t>½ of normal full-time workload</a:t>
            </a:r>
          </a:p>
          <a:p>
            <a:r>
              <a:rPr lang="en-US" altLang="en-US" dirty="0"/>
              <a:t>Never convicted of felony for drugs</a:t>
            </a:r>
          </a:p>
          <a:p>
            <a:endParaRPr lang="en-US" altLang="en-US" dirty="0"/>
          </a:p>
        </p:txBody>
      </p:sp>
      <p:sp>
        <p:nvSpPr>
          <p:cNvPr id="8744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AOC Specific Requirements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7BC4D8-7E8A-4BDD-9A51-BDA621FDBE8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67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502"/>
    </mc:Choice>
    <mc:Fallback xmlns="">
      <p:transition spd="slow" advTm="160502"/>
    </mc:Fallback>
  </mc:AlternateContent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NJ Core Caldwell TY2019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1E525-5F38-465A-8629-C9A7F80AF012}" type="slidenum">
              <a:rPr lang="en-US" smtClean="0"/>
              <a:t>195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Special Rules for Student Under Age 24 Claiming AOC - Pub 4012 Page J-9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5645176" y="1295400"/>
            <a:ext cx="3852862" cy="50720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087371" y="1905000"/>
            <a:ext cx="3810000" cy="110799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Decision tree helps determine</a:t>
            </a:r>
          </a:p>
          <a:p>
            <a:r>
              <a:rPr lang="en-US" sz="2200" b="1" dirty="0">
                <a:solidFill>
                  <a:srgbClr val="FF0000"/>
                </a:solidFill>
              </a:rPr>
              <a:t>if student under 24 can claim</a:t>
            </a:r>
          </a:p>
          <a:p>
            <a:r>
              <a:rPr lang="en-US" sz="2200" b="1" dirty="0">
                <a:solidFill>
                  <a:srgbClr val="FF0000"/>
                </a:solidFill>
              </a:rPr>
              <a:t>refundable part of AOC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09E58C-27B1-4F29-A56B-568F33697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64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511"/>
    </mc:Choice>
    <mc:Fallback xmlns="">
      <p:transition spd="slow" advTm="80511"/>
    </mc:Fallback>
  </mc:AlternateContent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251E97C6-B5EA-4059-8D5E-F0990EFE7977}" type="slidenum">
              <a:rPr lang="en-US" smtClean="0"/>
              <a:pPr/>
              <a:t>196</a:t>
            </a:fld>
            <a:endParaRPr lang="en-US"/>
          </a:p>
        </p:txBody>
      </p:sp>
      <p:sp>
        <p:nvSpPr>
          <p:cNvPr id="876547" name="Rectangle 3"/>
          <p:cNvSpPr>
            <a:spLocks noGrp="1" noChangeArrowheads="1"/>
          </p:cNvSpPr>
          <p:nvPr>
            <p:ph sz="quarter" idx="12"/>
          </p:nvPr>
        </p:nvSpPr>
        <p:spPr>
          <a:xfrm>
            <a:off x="1278833" y="1447800"/>
            <a:ext cx="9753600" cy="4572000"/>
          </a:xfrm>
        </p:spPr>
        <p:txBody>
          <a:bodyPr>
            <a:normAutofit fontScale="85000" lnSpcReduction="20000"/>
          </a:bodyPr>
          <a:lstStyle/>
          <a:p>
            <a:r>
              <a:rPr lang="en-US" altLang="en-US" dirty="0"/>
              <a:t>Nonrefundable credit</a:t>
            </a:r>
          </a:p>
          <a:p>
            <a:r>
              <a:rPr lang="en-US" altLang="en-US" dirty="0"/>
              <a:t>Based on total qualified expenses paid by taxpayer – not on number of eligible students</a:t>
            </a:r>
          </a:p>
          <a:p>
            <a:r>
              <a:rPr lang="en-US" altLang="en-US" dirty="0"/>
              <a:t>NOT necessary to be enrolled in degree program</a:t>
            </a:r>
          </a:p>
          <a:p>
            <a:pPr lvl="1"/>
            <a:r>
              <a:rPr lang="en-US" altLang="en-US" dirty="0"/>
              <a:t>Includes courses taken for degree or to improve/acquire job skills</a:t>
            </a:r>
          </a:p>
          <a:p>
            <a:r>
              <a:rPr lang="en-US" altLang="en-US" dirty="0"/>
              <a:t>No limit on # of years that taxpayer can claim credit</a:t>
            </a:r>
          </a:p>
          <a:p>
            <a:r>
              <a:rPr lang="en-US" altLang="en-US" dirty="0"/>
              <a:t>Maximum credit:  Up to $2,000 per return (20% of first $10,000 of qualified expenses)</a:t>
            </a:r>
          </a:p>
          <a:p>
            <a:pPr lvl="1"/>
            <a:r>
              <a:rPr lang="en-US" altLang="en-US" dirty="0"/>
              <a:t> E.g.  - Two dependents, each with $1,600 qualified expenses.   Max credit still only $2,000 for return</a:t>
            </a:r>
          </a:p>
        </p:txBody>
      </p:sp>
      <p:sp>
        <p:nvSpPr>
          <p:cNvPr id="8765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Lifetime Learning Credit (LLC) Specific Requirements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4BEAD-3133-4C77-A0F1-95A9D971AB8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95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008"/>
    </mc:Choice>
    <mc:Fallback xmlns="">
      <p:transition spd="slow" advTm="123008"/>
    </mc:Fallback>
  </mc:AlternateContent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NJ Core Caldwell TY2019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1E525-5F38-465A-8629-C9A7F80AF012}" type="slidenum">
              <a:rPr lang="en-US" smtClean="0"/>
              <a:t>197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Comparing AOC and LLC – Pub 4012 Page J-4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3033" t="3005" r="4476" b="19105"/>
          <a:stretch/>
        </p:blipFill>
        <p:spPr>
          <a:xfrm>
            <a:off x="3581400" y="1354138"/>
            <a:ext cx="4648200" cy="50942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311116-239F-4A97-8F4D-E1B95F959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55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606"/>
    </mc:Choice>
    <mc:Fallback xmlns="">
      <p:transition spd="slow" advTm="50606"/>
    </mc:Fallback>
  </mc:AlternateContent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26F98D9-B31F-4ADF-8C1B-5F9ECA86948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78832" y="1371600"/>
            <a:ext cx="9846367" cy="4413193"/>
          </a:xfrm>
        </p:spPr>
        <p:txBody>
          <a:bodyPr/>
          <a:lstStyle/>
          <a:p>
            <a:r>
              <a:rPr lang="en-US" sz="3200" dirty="0"/>
              <a:t>Deduction that reduces AGI (up to $4,000)</a:t>
            </a:r>
          </a:p>
          <a:p>
            <a:pPr lvl="1"/>
            <a:r>
              <a:rPr lang="en-US" dirty="0"/>
              <a:t>Not a credit that directly reduces tax liability dollar for dollar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0DA02DE-6438-4BCF-BCAC-0ED21FCD4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Tuition and Fees Deduction Requirements – Pub 4012 Page Ext-6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92941C-8F4F-4CA6-834B-F1159AF1185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4E7104-B129-463E-8E79-FCA6EFC665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55217A-4C62-4599-8FBC-C74449CAFC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71C609-0F0D-4841-9F2F-030B3379F104}" type="slidenum">
              <a:rPr lang="en-US" altLang="en-US" smtClean="0"/>
              <a:pPr>
                <a:defRPr/>
              </a:pPr>
              <a:t>198</a:t>
            </a:fld>
            <a:endParaRPr lang="en-US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3A85EE-496B-4736-9443-3E10332FDA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377" y="2515940"/>
            <a:ext cx="6866215" cy="374936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B26DA28-9F42-4F8B-B9F1-63FD9F3EFC7B}"/>
              </a:ext>
            </a:extLst>
          </p:cNvPr>
          <p:cNvSpPr txBox="1"/>
          <p:nvPr/>
        </p:nvSpPr>
        <p:spPr>
          <a:xfrm>
            <a:off x="8306157" y="5341975"/>
            <a:ext cx="3246081" cy="9233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Only include books and supplies</a:t>
            </a:r>
          </a:p>
          <a:p>
            <a:r>
              <a:rPr lang="en-US" b="1" dirty="0">
                <a:solidFill>
                  <a:srgbClr val="FF0000"/>
                </a:solidFill>
              </a:rPr>
              <a:t>if purchased through school as</a:t>
            </a:r>
          </a:p>
          <a:p>
            <a:r>
              <a:rPr lang="en-US" b="1" dirty="0">
                <a:solidFill>
                  <a:srgbClr val="FF0000"/>
                </a:solidFill>
              </a:rPr>
              <a:t>a condition of enrollment</a:t>
            </a:r>
          </a:p>
        </p:txBody>
      </p:sp>
    </p:spTree>
    <p:extLst>
      <p:ext uri="{BB962C8B-B14F-4D97-AF65-F5344CB8AC3E}">
        <p14:creationId xmlns:p14="http://schemas.microsoft.com/office/powerpoint/2010/main" val="58934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228"/>
    </mc:Choice>
    <mc:Fallback xmlns="">
      <p:transition spd="slow" advTm="42228"/>
    </mc:Fallback>
  </mc:AlternateContent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199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TSO – Entering Education Expenses for Tuition and Fees Deduction</a:t>
            </a:r>
            <a:br>
              <a:rPr lang="en-US" sz="3800" dirty="0"/>
            </a:br>
            <a:r>
              <a:rPr lang="en-US" sz="2700" dirty="0"/>
              <a:t>Federal Section&gt;Deductions&gt;Credits Menu&gt;Education Credits Form 1098-T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3"/>
          <a:srcRect r="18527"/>
          <a:stretch/>
        </p:blipFill>
        <p:spPr>
          <a:xfrm>
            <a:off x="4572000" y="2020888"/>
            <a:ext cx="6035675" cy="29352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Oval 17"/>
          <p:cNvSpPr/>
          <p:nvPr/>
        </p:nvSpPr>
        <p:spPr>
          <a:xfrm flipV="1">
            <a:off x="4723514" y="4502197"/>
            <a:ext cx="847159" cy="353047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>
            <a:cxnSpLocks/>
          </p:cNvCxnSpPr>
          <p:nvPr/>
        </p:nvCxnSpPr>
        <p:spPr>
          <a:xfrm>
            <a:off x="4378111" y="4475952"/>
            <a:ext cx="299640" cy="14541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265977" y="1854397"/>
            <a:ext cx="3112134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Choose which method to try – </a:t>
            </a:r>
          </a:p>
          <a:p>
            <a:r>
              <a:rPr lang="en-US" b="1" dirty="0">
                <a:solidFill>
                  <a:srgbClr val="FF0000"/>
                </a:solidFill>
              </a:rPr>
              <a:t>Tuition and fees deduction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6294" y="3147059"/>
            <a:ext cx="3981817" cy="20313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Qualified education expenses for Tuition and Fees deduction:</a:t>
            </a:r>
          </a:p>
          <a:p>
            <a:r>
              <a:rPr lang="en-US" b="1" dirty="0">
                <a:solidFill>
                  <a:srgbClr val="FF0000"/>
                </a:solidFill>
              </a:rPr>
              <a:t>Tuition and fees:                     $10,200</a:t>
            </a:r>
          </a:p>
          <a:p>
            <a:r>
              <a:rPr lang="en-US" b="1" dirty="0">
                <a:solidFill>
                  <a:srgbClr val="FF0000"/>
                </a:solidFill>
              </a:rPr>
              <a:t>-  Scholarship:                             </a:t>
            </a:r>
            <a:r>
              <a:rPr lang="en-US" b="1" u="sng" dirty="0">
                <a:solidFill>
                  <a:srgbClr val="FF0000"/>
                </a:solidFill>
              </a:rPr>
              <a:t> 6,700</a:t>
            </a:r>
          </a:p>
          <a:p>
            <a:r>
              <a:rPr lang="en-US" b="1" u="sng" dirty="0">
                <a:solidFill>
                  <a:srgbClr val="FF0000"/>
                </a:solidFill>
              </a:rPr>
              <a:t>TOTAL:</a:t>
            </a:r>
            <a:r>
              <a:rPr lang="en-US" b="1" dirty="0">
                <a:solidFill>
                  <a:srgbClr val="FF0000"/>
                </a:solidFill>
              </a:rPr>
              <a:t>                                        $3,500</a:t>
            </a:r>
          </a:p>
          <a:p>
            <a:endParaRPr lang="en-US" b="1" u="sng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Book expenses not qualified</a:t>
            </a:r>
          </a:p>
        </p:txBody>
      </p:sp>
      <p:sp>
        <p:nvSpPr>
          <p:cNvPr id="16" name="Oval 15"/>
          <p:cNvSpPr/>
          <p:nvPr/>
        </p:nvSpPr>
        <p:spPr>
          <a:xfrm>
            <a:off x="4508500" y="3251428"/>
            <a:ext cx="2578099" cy="414408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19" name="Straight Arrow Connector 18"/>
          <p:cNvCxnSpPr>
            <a:cxnSpLocks/>
            <a:endCxn id="16" idx="1"/>
          </p:cNvCxnSpPr>
          <p:nvPr/>
        </p:nvCxnSpPr>
        <p:spPr>
          <a:xfrm>
            <a:off x="4134217" y="2500728"/>
            <a:ext cx="751837" cy="81138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C7664A-CD80-47C9-A081-DAC62D1A5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11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659"/>
    </mc:Choice>
    <mc:Fallback xmlns="">
      <p:transition spd="slow" advTm="256659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1211681" y="1447801"/>
            <a:ext cx="9753600" cy="4171174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This lesson will focus on a tax return for a typical young married couple</a:t>
            </a:r>
          </a:p>
          <a:p>
            <a:r>
              <a:rPr lang="en-US" dirty="0"/>
              <a:t>The following new tax topics</a:t>
            </a:r>
            <a:r>
              <a:rPr lang="en-US" dirty="0">
                <a:solidFill>
                  <a:srgbClr val="FF0000"/>
                </a:solidFill>
              </a:rPr>
              <a:t>*</a:t>
            </a:r>
            <a:r>
              <a:rPr lang="en-US" dirty="0"/>
              <a:t> will be discussed:</a:t>
            </a:r>
          </a:p>
          <a:p>
            <a:pPr lvl="1"/>
            <a:r>
              <a:rPr lang="en-US" dirty="0"/>
              <a:t>Filing Status: Married Filing Jointly (MFJ), Married Filing Separately (MFS) and Qualifying Widow(</a:t>
            </a:r>
            <a:r>
              <a:rPr lang="en-US" dirty="0" err="1"/>
              <a:t>er</a:t>
            </a:r>
            <a:r>
              <a:rPr lang="en-US" dirty="0"/>
              <a:t>) (QW)</a:t>
            </a:r>
          </a:p>
          <a:p>
            <a:pPr lvl="1"/>
            <a:r>
              <a:rPr lang="en-US" dirty="0"/>
              <a:t>Dependency: Qualifying Relative </a:t>
            </a:r>
          </a:p>
          <a:p>
            <a:pPr lvl="1"/>
            <a:r>
              <a:rPr lang="en-US" dirty="0"/>
              <a:t>Income: Dividends, IRA Distribution, Other Income (Prize, Jury Duty), Self-Employment</a:t>
            </a:r>
          </a:p>
          <a:p>
            <a:pPr lvl="1"/>
            <a:r>
              <a:rPr lang="en-US" dirty="0"/>
              <a:t>Adjustments: Educator Expenses, Jury Duty Repayment</a:t>
            </a:r>
          </a:p>
          <a:p>
            <a:pPr lvl="1"/>
            <a:r>
              <a:rPr lang="en-US" dirty="0"/>
              <a:t>Credits: Foreign Tax Credit, Education Credit, Credit for Other Dependents</a:t>
            </a:r>
          </a:p>
          <a:p>
            <a:pPr lvl="1"/>
            <a:r>
              <a:rPr lang="en-US" dirty="0"/>
              <a:t>Miscellaneous:  Estimated Tax Payments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Young Married Couple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2</a:t>
            </a:fld>
            <a:endParaRPr lang="en-US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77846" y="5618975"/>
            <a:ext cx="9833205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*  This problem assumes that the Andrews and Baker problems have been completed already. </a:t>
            </a:r>
          </a:p>
          <a:p>
            <a:r>
              <a:rPr lang="en-US" b="1" dirty="0">
                <a:solidFill>
                  <a:srgbClr val="FF0000"/>
                </a:solidFill>
              </a:rPr>
              <a:t>Tax topics introduced in those problems may appear in Caldwell, but they will not be discussed again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45DD7E-CBD1-4FE5-BAB0-52DC1AA9638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13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852"/>
    </mc:Choice>
    <mc:Fallback xmlns="">
      <p:transition spd="slow" advTm="120852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3" y="28835"/>
            <a:ext cx="9829797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Tests to be a Qualifying Relative – Pub 4012</a:t>
            </a:r>
            <a:br>
              <a:rPr lang="en-US" dirty="0"/>
            </a:br>
            <a:r>
              <a:rPr lang="en-US" dirty="0"/>
              <a:t>Page C-1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20</a:t>
            </a:fld>
            <a:endParaRPr lang="en-US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922295" y="3072238"/>
            <a:ext cx="2321308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Relationship/member of household test</a:t>
            </a:r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>
            <a:off x="7924800" y="2013466"/>
            <a:ext cx="990600" cy="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1874087" y="3736903"/>
            <a:ext cx="184731" cy="369332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 flipH="1">
            <a:off x="7924800" y="3276600"/>
            <a:ext cx="966290" cy="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8926340" y="1848182"/>
            <a:ext cx="2088007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Qualifying child test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922295" y="4481390"/>
            <a:ext cx="1885709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Gross income test</a:t>
            </a:r>
          </a:p>
        </p:txBody>
      </p:sp>
      <p:cxnSp>
        <p:nvCxnSpPr>
          <p:cNvPr id="17" name="Straight Arrow Connector 16"/>
          <p:cNvCxnSpPr>
            <a:stCxn id="16" idx="1"/>
          </p:cNvCxnSpPr>
          <p:nvPr/>
        </p:nvCxnSpPr>
        <p:spPr bwMode="auto">
          <a:xfrm flipH="1">
            <a:off x="8001000" y="4666056"/>
            <a:ext cx="921295" cy="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8915400" y="5812963"/>
            <a:ext cx="1363900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Support test</a:t>
            </a:r>
          </a:p>
        </p:txBody>
      </p:sp>
      <p:cxnSp>
        <p:nvCxnSpPr>
          <p:cNvPr id="19" name="Straight Arrow Connector 18"/>
          <p:cNvCxnSpPr/>
          <p:nvPr/>
        </p:nvCxnSpPr>
        <p:spPr bwMode="auto">
          <a:xfrm flipH="1">
            <a:off x="8001000" y="5983870"/>
            <a:ext cx="890091" cy="13759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566838" y="1782633"/>
            <a:ext cx="2614498" cy="8309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Be sure to read the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footnotes</a:t>
            </a:r>
          </a:p>
        </p:txBody>
      </p:sp>
      <p:pic>
        <p:nvPicPr>
          <p:cNvPr id="18" name="Content Placeholder 17"/>
          <p:cNvPicPr>
            <a:picLocks noGrp="1" noChangeAspect="1"/>
          </p:cNvPicPr>
          <p:nvPr>
            <p:ph sz="quarter" idx="12"/>
          </p:nvPr>
        </p:nvPicPr>
        <p:blipFill rotWithShape="1">
          <a:blip r:embed="rId3"/>
          <a:srcRect r="3007"/>
          <a:stretch/>
        </p:blipFill>
        <p:spPr>
          <a:xfrm>
            <a:off x="3769333" y="1330673"/>
            <a:ext cx="3850667" cy="49346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E0B66A-52FB-490F-9E13-8F61C3A4E15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5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632"/>
    </mc:Choice>
    <mc:Fallback xmlns="">
      <p:transition spd="slow" advTm="158632"/>
    </mc:Fallback>
  </mc:AlternateContent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200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TSO – Tuition and Fees Education Expenses on Schedule 1, Part II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212B530-6B2F-45DE-9EA3-71748D99F4D0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828675" y="1752600"/>
            <a:ext cx="10067925" cy="42672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 flipV="1">
            <a:off x="10058400" y="4953000"/>
            <a:ext cx="759794" cy="381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05341A-B3B5-414F-90A3-4AC782679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32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36"/>
    </mc:Choice>
    <mc:Fallback xmlns="">
      <p:transition spd="slow" advTm="31736"/>
    </mc:Fallback>
  </mc:AlternateContent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201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TSO – Entering Education Expenses for LLC</a:t>
            </a:r>
            <a:br>
              <a:rPr lang="en-US" dirty="0"/>
            </a:br>
            <a:r>
              <a:rPr lang="en-US" sz="2700" dirty="0"/>
              <a:t>Federal Section&gt;Deductions&gt;Credits Menu&gt;Education Credits Form 1098-T</a:t>
            </a:r>
          </a:p>
        </p:txBody>
      </p:sp>
      <p:pic>
        <p:nvPicPr>
          <p:cNvPr id="29" name="Content Placeholder 28"/>
          <p:cNvPicPr>
            <a:picLocks noGrp="1" noChangeAspect="1"/>
          </p:cNvPicPr>
          <p:nvPr>
            <p:ph sz="quarter" idx="4294967295"/>
          </p:nvPr>
        </p:nvPicPr>
        <p:blipFill>
          <a:blip r:embed="rId3"/>
          <a:stretch>
            <a:fillRect/>
          </a:stretch>
        </p:blipFill>
        <p:spPr>
          <a:xfrm>
            <a:off x="3962400" y="2132013"/>
            <a:ext cx="7824787" cy="3281362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0" name="Straight Arrow Connector 9"/>
          <p:cNvCxnSpPr>
            <a:cxnSpLocks/>
          </p:cNvCxnSpPr>
          <p:nvPr/>
        </p:nvCxnSpPr>
        <p:spPr>
          <a:xfrm>
            <a:off x="3912269" y="4439351"/>
            <a:ext cx="431131" cy="41440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10301" y="1742518"/>
            <a:ext cx="3466013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Choose which method to try - LLC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2401" y="3133833"/>
            <a:ext cx="3723914" cy="23083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Qualified education expenses for LLC:</a:t>
            </a:r>
          </a:p>
          <a:p>
            <a:r>
              <a:rPr lang="en-US" b="1" dirty="0">
                <a:solidFill>
                  <a:srgbClr val="FF0000"/>
                </a:solidFill>
              </a:rPr>
              <a:t>Tuition and fees:                     $10,200</a:t>
            </a:r>
          </a:p>
          <a:p>
            <a:r>
              <a:rPr lang="en-US" b="1" dirty="0">
                <a:solidFill>
                  <a:srgbClr val="FF0000"/>
                </a:solidFill>
              </a:rPr>
              <a:t>-  Scholarship:                             </a:t>
            </a:r>
            <a:r>
              <a:rPr lang="en-US" b="1" u="sng" dirty="0">
                <a:solidFill>
                  <a:srgbClr val="FF0000"/>
                </a:solidFill>
              </a:rPr>
              <a:t> 6,700</a:t>
            </a:r>
          </a:p>
          <a:p>
            <a:r>
              <a:rPr lang="en-US" b="1" u="sng" dirty="0">
                <a:solidFill>
                  <a:srgbClr val="FF0000"/>
                </a:solidFill>
              </a:rPr>
              <a:t>TOTAL:</a:t>
            </a:r>
            <a:r>
              <a:rPr lang="en-US" b="1" dirty="0">
                <a:solidFill>
                  <a:srgbClr val="FF0000"/>
                </a:solidFill>
              </a:rPr>
              <a:t>                                        $3,500</a:t>
            </a:r>
          </a:p>
          <a:p>
            <a:endParaRPr lang="en-US" b="1" u="sng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Book expenses not qualified; not </a:t>
            </a:r>
          </a:p>
          <a:p>
            <a:r>
              <a:rPr lang="en-US" b="1" dirty="0">
                <a:solidFill>
                  <a:srgbClr val="FF0000"/>
                </a:solidFill>
              </a:rPr>
              <a:t>purchased through institution as a</a:t>
            </a:r>
          </a:p>
          <a:p>
            <a:r>
              <a:rPr lang="en-US" b="1" dirty="0">
                <a:solidFill>
                  <a:srgbClr val="FF0000"/>
                </a:solidFill>
              </a:rPr>
              <a:t>condition of enrollment</a:t>
            </a:r>
          </a:p>
        </p:txBody>
      </p:sp>
      <p:sp>
        <p:nvSpPr>
          <p:cNvPr id="16" name="Oval 15"/>
          <p:cNvSpPr/>
          <p:nvPr/>
        </p:nvSpPr>
        <p:spPr>
          <a:xfrm>
            <a:off x="3931511" y="3039106"/>
            <a:ext cx="2393089" cy="414408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 flipV="1">
            <a:off x="4114800" y="4853759"/>
            <a:ext cx="838200" cy="503292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19" name="Straight Arrow Connector 18"/>
          <p:cNvCxnSpPr>
            <a:cxnSpLocks/>
          </p:cNvCxnSpPr>
          <p:nvPr/>
        </p:nvCxnSpPr>
        <p:spPr>
          <a:xfrm>
            <a:off x="3048000" y="2132074"/>
            <a:ext cx="1066800" cy="9070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5406888" y="5470188"/>
            <a:ext cx="4178773" cy="43088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Additional questions same as AOC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0CE066-4148-4A1C-A215-C2AAEB1FF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79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022"/>
    </mc:Choice>
    <mc:Fallback xmlns="">
      <p:transition spd="slow" advTm="78022"/>
    </mc:Fallback>
  </mc:AlternateContent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79F1A2-427D-4C0D-82D7-FED315949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EA42E6-8505-4527-BDD6-A0B6A6B97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A35CB4-DA5D-42CA-B9D1-363107FAA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9E3000-1FE7-4597-BE23-A1AC10F0DE04}" type="slidenum">
              <a:rPr lang="en-US" altLang="en-US" smtClean="0"/>
              <a:pPr>
                <a:defRPr/>
              </a:pPr>
              <a:t>202</a:t>
            </a:fld>
            <a:endParaRPr lang="en-US" alt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5B14178-5449-4D4D-A693-CA441AF87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TSO – Entering Education Expenses for LLC</a:t>
            </a:r>
            <a:br>
              <a:rPr lang="en-US" dirty="0"/>
            </a:br>
            <a:r>
              <a:rPr lang="en-US" sz="2700" dirty="0"/>
              <a:t>Federal Section&gt;Deductions&gt;Credits Menu&gt;Education Credits Form 1098-T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294FA7-6FF7-4B49-9EB6-EC456485ED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6333"/>
          <a:stretch/>
        </p:blipFill>
        <p:spPr>
          <a:xfrm>
            <a:off x="3810000" y="1360056"/>
            <a:ext cx="4693934" cy="49241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F6F866-A193-4EA7-B31E-2001B0C5A41E}"/>
              </a:ext>
            </a:extLst>
          </p:cNvPr>
          <p:cNvSpPr txBox="1"/>
          <p:nvPr/>
        </p:nvSpPr>
        <p:spPr>
          <a:xfrm>
            <a:off x="10818194" y="762000"/>
            <a:ext cx="7041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cont’d</a:t>
            </a:r>
          </a:p>
        </p:txBody>
      </p:sp>
    </p:spTree>
    <p:extLst>
      <p:ext uri="{BB962C8B-B14F-4D97-AF65-F5344CB8AC3E}">
        <p14:creationId xmlns:p14="http://schemas.microsoft.com/office/powerpoint/2010/main" val="111102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429"/>
    </mc:Choice>
    <mc:Fallback xmlns="">
      <p:transition spd="slow" advTm="63429"/>
    </mc:Fallback>
  </mc:AlternateContent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203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TSO – LLC Education Credits on Form 8863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AA1197D4-FD60-4446-B28D-F5806402C54E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2743200" y="1398588"/>
            <a:ext cx="4267200" cy="49879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7963749" y="5895973"/>
            <a:ext cx="2739211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Nonrefundable LLC = $700 </a:t>
            </a:r>
          </a:p>
        </p:txBody>
      </p:sp>
      <p:sp>
        <p:nvSpPr>
          <p:cNvPr id="8" name="Oval 7"/>
          <p:cNvSpPr/>
          <p:nvPr/>
        </p:nvSpPr>
        <p:spPr>
          <a:xfrm>
            <a:off x="6479969" y="3962400"/>
            <a:ext cx="533401" cy="304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553199" y="5972537"/>
            <a:ext cx="533401" cy="414408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>
            <a:cxnSpLocks/>
            <a:stCxn id="7" idx="1"/>
          </p:cNvCxnSpPr>
          <p:nvPr/>
        </p:nvCxnSpPr>
        <p:spPr>
          <a:xfrm flipH="1">
            <a:off x="7086601" y="6080639"/>
            <a:ext cx="877148" cy="3226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959060" y="3897868"/>
            <a:ext cx="2858218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No refundable credit for LLC</a:t>
            </a:r>
          </a:p>
        </p:txBody>
      </p:sp>
      <p:cxnSp>
        <p:nvCxnSpPr>
          <p:cNvPr id="15" name="Straight Arrow Connector 14"/>
          <p:cNvCxnSpPr>
            <a:cxnSpLocks/>
            <a:endCxn id="8" idx="6"/>
          </p:cNvCxnSpPr>
          <p:nvPr/>
        </p:nvCxnSpPr>
        <p:spPr>
          <a:xfrm flipH="1">
            <a:off x="7013370" y="4110670"/>
            <a:ext cx="925350" cy="413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C2FAFF-560C-4C29-ABE1-5C73EFACF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56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096"/>
    </mc:Choice>
    <mc:Fallback xmlns="">
      <p:transition spd="slow" advTm="95096"/>
    </mc:Fallback>
  </mc:AlternateContent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204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TSO – Entering Education Expenses for AOC</a:t>
            </a:r>
            <a:br>
              <a:rPr lang="en-US" dirty="0"/>
            </a:br>
            <a:r>
              <a:rPr lang="en-US" sz="2700" dirty="0"/>
              <a:t>Federal Section&gt;Deductions&gt;Credits Menu&gt;Education Credits Form 1098-T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4294967295"/>
          </p:nvPr>
        </p:nvPicPr>
        <p:blipFill>
          <a:blip r:embed="rId3"/>
          <a:stretch>
            <a:fillRect/>
          </a:stretch>
        </p:blipFill>
        <p:spPr>
          <a:xfrm>
            <a:off x="5486400" y="1403350"/>
            <a:ext cx="3713162" cy="4808538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0" name="Straight Arrow Connector 9"/>
          <p:cNvCxnSpPr>
            <a:cxnSpLocks/>
          </p:cNvCxnSpPr>
          <p:nvPr/>
        </p:nvCxnSpPr>
        <p:spPr>
          <a:xfrm flipV="1">
            <a:off x="4924288" y="2720861"/>
            <a:ext cx="464272" cy="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60799" y="1625651"/>
            <a:ext cx="3480889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Choose which method to try - AOC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60799" y="2553542"/>
            <a:ext cx="3981817" cy="14773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Qualified education expenses for AOC:</a:t>
            </a:r>
          </a:p>
          <a:p>
            <a:r>
              <a:rPr lang="en-US" b="1" dirty="0">
                <a:solidFill>
                  <a:srgbClr val="FF0000"/>
                </a:solidFill>
              </a:rPr>
              <a:t>Tuition and fees:                     $10,200</a:t>
            </a:r>
          </a:p>
          <a:p>
            <a:r>
              <a:rPr lang="en-US" b="1" dirty="0">
                <a:solidFill>
                  <a:srgbClr val="FF0000"/>
                </a:solidFill>
              </a:rPr>
              <a:t>+ Books purchased online            275</a:t>
            </a:r>
          </a:p>
          <a:p>
            <a:r>
              <a:rPr lang="en-US" b="1" dirty="0">
                <a:solidFill>
                  <a:srgbClr val="FF0000"/>
                </a:solidFill>
              </a:rPr>
              <a:t>-  Scholarship:                            </a:t>
            </a:r>
            <a:r>
              <a:rPr lang="en-US" b="1" u="sng" dirty="0">
                <a:solidFill>
                  <a:srgbClr val="FF0000"/>
                </a:solidFill>
              </a:rPr>
              <a:t> 6,700</a:t>
            </a:r>
          </a:p>
          <a:p>
            <a:r>
              <a:rPr lang="en-US" b="1" u="sng" dirty="0">
                <a:solidFill>
                  <a:srgbClr val="FF0000"/>
                </a:solidFill>
              </a:rPr>
              <a:t>TOTAL:</a:t>
            </a:r>
            <a:r>
              <a:rPr lang="en-US" b="1" dirty="0">
                <a:solidFill>
                  <a:srgbClr val="FF0000"/>
                </a:solidFill>
              </a:rPr>
              <a:t>                                        $3,775</a:t>
            </a:r>
            <a:endParaRPr lang="en-US" b="1" u="sng" dirty="0">
              <a:solidFill>
                <a:srgbClr val="FF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5406888" y="1313725"/>
            <a:ext cx="1454275" cy="414408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 flipV="1">
            <a:off x="5511754" y="2553542"/>
            <a:ext cx="533401" cy="353047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19" name="Straight Arrow Connector 18"/>
          <p:cNvCxnSpPr>
            <a:cxnSpLocks/>
            <a:stCxn id="13" idx="3"/>
            <a:endCxn id="16" idx="2"/>
          </p:cNvCxnSpPr>
          <p:nvPr/>
        </p:nvCxnSpPr>
        <p:spPr>
          <a:xfrm flipV="1">
            <a:off x="4441688" y="1520929"/>
            <a:ext cx="965200" cy="28938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EE648-E77B-4BBF-B03E-A0FD1FA13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62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603"/>
    </mc:Choice>
    <mc:Fallback xmlns="">
      <p:transition spd="slow" advTm="86603"/>
    </mc:Fallback>
  </mc:AlternateContent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205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TSO – AOC Education Credits on Form 8863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75DED525-230C-4FB7-AE69-4A79600D3B89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2586037" y="1349375"/>
            <a:ext cx="4271963" cy="48990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7963749" y="5895973"/>
            <a:ext cx="3014608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Nonrefundable AOC = $1,466 </a:t>
            </a:r>
          </a:p>
        </p:txBody>
      </p:sp>
      <p:sp>
        <p:nvSpPr>
          <p:cNvPr id="8" name="Oval 7"/>
          <p:cNvSpPr/>
          <p:nvPr/>
        </p:nvSpPr>
        <p:spPr>
          <a:xfrm>
            <a:off x="6479969" y="3962400"/>
            <a:ext cx="533401" cy="304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385638" y="5929890"/>
            <a:ext cx="533401" cy="414408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>
            <a:cxnSpLocks/>
            <a:stCxn id="7" idx="1"/>
            <a:endCxn id="9" idx="6"/>
          </p:cNvCxnSpPr>
          <p:nvPr/>
        </p:nvCxnSpPr>
        <p:spPr>
          <a:xfrm flipH="1">
            <a:off x="6919039" y="6080639"/>
            <a:ext cx="1044710" cy="5645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959060" y="3897868"/>
            <a:ext cx="2433487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Refundable AOC = $978</a:t>
            </a:r>
          </a:p>
        </p:txBody>
      </p:sp>
      <p:cxnSp>
        <p:nvCxnSpPr>
          <p:cNvPr id="15" name="Straight Arrow Connector 14"/>
          <p:cNvCxnSpPr>
            <a:cxnSpLocks/>
            <a:endCxn id="8" idx="6"/>
          </p:cNvCxnSpPr>
          <p:nvPr/>
        </p:nvCxnSpPr>
        <p:spPr>
          <a:xfrm flipH="1">
            <a:off x="7013370" y="4110670"/>
            <a:ext cx="925350" cy="413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7F4AE8-873C-40AA-A93D-DD8A6D19B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055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72"/>
    </mc:Choice>
    <mc:Fallback xmlns="">
      <p:transition spd="slow" advTm="38372"/>
    </mc:Fallback>
  </mc:AlternateContent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206</a:t>
            </a:fld>
            <a:endParaRPr lang="en-US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1278833" y="1524000"/>
            <a:ext cx="9753600" cy="44958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Can only be used if taxpayer has self-employment income (not an employee)</a:t>
            </a:r>
          </a:p>
          <a:p>
            <a:r>
              <a:rPr lang="en-US" dirty="0"/>
              <a:t>Make sure the coursework qualifies as a business expense</a:t>
            </a:r>
          </a:p>
          <a:p>
            <a:pPr lvl="1"/>
            <a:r>
              <a:rPr lang="en-US" dirty="0"/>
              <a:t>Required by law to keep present job, salary, status</a:t>
            </a:r>
          </a:p>
          <a:p>
            <a:pPr lvl="1"/>
            <a:r>
              <a:rPr lang="en-US" dirty="0"/>
              <a:t>Maintains or improves job skills</a:t>
            </a:r>
          </a:p>
          <a:p>
            <a:r>
              <a:rPr lang="en-US" dirty="0"/>
              <a:t>May be able to claim transportation and travel expenses</a:t>
            </a:r>
          </a:p>
          <a:p>
            <a:r>
              <a:rPr lang="en-US" dirty="0"/>
              <a:t>Enter as an expense on Schedule C</a:t>
            </a:r>
          </a:p>
          <a:p>
            <a:r>
              <a:rPr lang="en-US" dirty="0"/>
              <a:t>Reduces AGI and self-employment taxes</a:t>
            </a:r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TSO – Entering Education Expenses as a Business Expense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1A7CF1D-75E1-4FDE-8FA7-729DBF0DE48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60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750"/>
    </mc:Choice>
    <mc:Fallback xmlns="">
      <p:transition spd="slow" advTm="90750"/>
    </mc:Fallback>
  </mc:AlternateContent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207</a:t>
            </a:fld>
            <a:endParaRPr lang="en-US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1278833" y="1371600"/>
            <a:ext cx="9753600" cy="48006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Enter education expenses in multiple ways to determine which is best for taxpayer</a:t>
            </a:r>
          </a:p>
          <a:p>
            <a:r>
              <a:rPr lang="en-US" altLang="en-US" dirty="0"/>
              <a:t>Check combination of Federal and NJ refund monitors</a:t>
            </a:r>
          </a:p>
          <a:p>
            <a:pPr lvl="1"/>
            <a:r>
              <a:rPr lang="en-US" altLang="en-US" dirty="0"/>
              <a:t>Education expenses cannot be claimed on NJ return</a:t>
            </a:r>
          </a:p>
          <a:p>
            <a:pPr lvl="1"/>
            <a:r>
              <a:rPr lang="en-US" altLang="en-US" dirty="0"/>
              <a:t>However, entering education expenses on Federal return can indirectly affect NJ return</a:t>
            </a:r>
          </a:p>
          <a:p>
            <a:pPr lvl="2"/>
            <a:r>
              <a:rPr lang="en-US" altLang="en-US" dirty="0"/>
              <a:t>E.g. – Claiming Tuition and Feeds deduction as an adjustment to income can change Federal EIC; NJ EITC would also change, since it is a percentage of Federal EIC</a:t>
            </a:r>
          </a:p>
          <a:p>
            <a:r>
              <a:rPr lang="en-US" altLang="en-US" dirty="0"/>
              <a:t>AOC results in highest refund totals for Caldwell</a:t>
            </a:r>
          </a:p>
          <a:p>
            <a:pPr lvl="1"/>
            <a:r>
              <a:rPr lang="en-US" altLang="en-US" dirty="0"/>
              <a:t>Make sure AOC is final choice and data entry for other methods is removed if appropriate</a:t>
            </a:r>
          </a:p>
          <a:p>
            <a:pPr lvl="1"/>
            <a:endParaRPr lang="en-US" altLang="en-US" dirty="0"/>
          </a:p>
          <a:p>
            <a:endParaRPr lang="en-US" altLang="en-US" dirty="0"/>
          </a:p>
          <a:p>
            <a:pPr lvl="2"/>
            <a:endParaRPr lang="en-US" altLang="en-US" dirty="0"/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Summary - Choosing Best Method to Claim Education Expenses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F7D0676-D79F-4CF5-9D0F-0374FF5BAB3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2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896"/>
    </mc:Choice>
    <mc:Fallback xmlns="">
      <p:transition spd="slow" advTm="173896"/>
    </mc:Fallback>
  </mc:AlternateContent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251E97C6-B5EA-4059-8D5E-F0990EFE7977}" type="slidenum">
              <a:rPr lang="en-US" smtClean="0"/>
              <a:pPr/>
              <a:t>208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Pause the slide show</a:t>
            </a:r>
          </a:p>
          <a:p>
            <a:r>
              <a:rPr lang="en-US" dirty="0"/>
              <a:t>Enter the qualified education expenses from Oakland University 1098-T and supplemental info into TSO (Step 8)</a:t>
            </a:r>
          </a:p>
          <a:p>
            <a:r>
              <a:rPr lang="en-US" dirty="0"/>
              <a:t>Check the Federal and NJ refund monitors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TSO - Student Activity</a:t>
            </a:r>
            <a:br>
              <a:rPr lang="en-US" dirty="0"/>
            </a:br>
            <a:r>
              <a:rPr lang="en-US" sz="2700" dirty="0"/>
              <a:t>Federal Section&gt;Deductions&gt;Credits Menu&gt;Education Credits Form 1098-T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B7C500-9F2A-4749-970C-9C65ACC1CD4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29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85"/>
    </mc:Choice>
    <mc:Fallback xmlns="">
      <p:transition spd="slow" advTm="27885"/>
    </mc:Fallback>
  </mc:AlternateContent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NJ Core Caldwell TY2019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1E525-5F38-465A-8629-C9A7F80AF012}" type="slidenum">
              <a:rPr lang="en-US" smtClean="0"/>
              <a:t>209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TSO – Nonrefundable AOC on Schedule 3, Part I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72814893-46FC-4666-9073-3B99A67EECA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254560" y="2116211"/>
            <a:ext cx="8592784" cy="28241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0134600" y="3733800"/>
            <a:ext cx="1676400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Nonrefundable AOC</a:t>
            </a:r>
          </a:p>
        </p:txBody>
      </p:sp>
      <p:sp>
        <p:nvSpPr>
          <p:cNvPr id="9" name="Oval 8"/>
          <p:cNvSpPr/>
          <p:nvPr/>
        </p:nvSpPr>
        <p:spPr>
          <a:xfrm>
            <a:off x="9207926" y="3853771"/>
            <a:ext cx="639418" cy="406387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083928" y="4648200"/>
            <a:ext cx="1676400" cy="9233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Total of all</a:t>
            </a:r>
          </a:p>
          <a:p>
            <a:r>
              <a:rPr lang="en-US" b="1" dirty="0">
                <a:solidFill>
                  <a:srgbClr val="FF0000"/>
                </a:solidFill>
              </a:rPr>
              <a:t>nonrefundable</a:t>
            </a:r>
          </a:p>
          <a:p>
            <a:r>
              <a:rPr lang="en-US" b="1" dirty="0">
                <a:solidFill>
                  <a:srgbClr val="FF0000"/>
                </a:solidFill>
              </a:rPr>
              <a:t>credits</a:t>
            </a:r>
          </a:p>
        </p:txBody>
      </p:sp>
      <p:sp>
        <p:nvSpPr>
          <p:cNvPr id="11" name="Oval 10"/>
          <p:cNvSpPr/>
          <p:nvPr/>
        </p:nvSpPr>
        <p:spPr>
          <a:xfrm>
            <a:off x="9213844" y="4648200"/>
            <a:ext cx="639418" cy="414408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>
            <a:cxnSpLocks/>
            <a:stCxn id="8" idx="1"/>
            <a:endCxn id="9" idx="6"/>
          </p:cNvCxnSpPr>
          <p:nvPr/>
        </p:nvCxnSpPr>
        <p:spPr>
          <a:xfrm flipH="1" flipV="1">
            <a:off x="9847344" y="4056965"/>
            <a:ext cx="287256" cy="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cxnSpLocks/>
            <a:endCxn id="11" idx="6"/>
          </p:cNvCxnSpPr>
          <p:nvPr/>
        </p:nvCxnSpPr>
        <p:spPr>
          <a:xfrm flipH="1">
            <a:off x="9853262" y="4855404"/>
            <a:ext cx="23066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0920FD-92CB-418E-ACD0-99F0347E8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73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347"/>
    </mc:Choice>
    <mc:Fallback xmlns="">
      <p:transition spd="slow" advTm="65347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21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Other Dependency Charts/Tools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You may also have to refer to other Dependency Charts in Pub 4012 (see Baker problem for more details)</a:t>
            </a:r>
          </a:p>
          <a:p>
            <a:pPr lvl="1"/>
            <a:r>
              <a:rPr lang="en-US" dirty="0"/>
              <a:t>Children of divorced or separated parents – Page C-6</a:t>
            </a:r>
          </a:p>
          <a:p>
            <a:pPr lvl="1"/>
            <a:r>
              <a:rPr lang="en-US" dirty="0"/>
              <a:t>Qualifying child of more than one person – Page C-2</a:t>
            </a:r>
          </a:p>
          <a:p>
            <a:r>
              <a:rPr lang="en-US" dirty="0"/>
              <a:t>Can use any of the tools listed in Baker problem to determine if qualifying relative</a:t>
            </a:r>
          </a:p>
          <a:p>
            <a:pPr lvl="1"/>
            <a:r>
              <a:rPr lang="en-US" dirty="0"/>
              <a:t>Laminated flowchart for Qualifying Child/Qualifying Relative or online version of this flowchart on TP4F</a:t>
            </a:r>
          </a:p>
          <a:p>
            <a:pPr lvl="1"/>
            <a:r>
              <a:rPr lang="en-US" dirty="0"/>
              <a:t>IRS Interactive Tax Assistant on IRS website</a:t>
            </a:r>
          </a:p>
          <a:p>
            <a:pPr lvl="1"/>
            <a:r>
              <a:rPr lang="en-US" dirty="0"/>
              <a:t>Bogart Dependent Calculator on TP4F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5612202-C6C4-488D-A943-86A9A5EA85E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49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495"/>
    </mc:Choice>
    <mc:Fallback xmlns="">
      <p:transition spd="slow" advTm="80495"/>
    </mc:Fallback>
  </mc:AlternateContent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210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TSO - AOC on Federal 1040</a:t>
            </a:r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0D469F32-7C4D-4A55-88FA-E2251ADCE8E5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3"/>
          <a:stretch>
            <a:fillRect/>
          </a:stretch>
        </p:blipFill>
        <p:spPr>
          <a:xfrm>
            <a:off x="896937" y="1928813"/>
            <a:ext cx="7789863" cy="40227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8991600" y="2186186"/>
            <a:ext cx="2819400" cy="258532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Nonrefundable AOC included in Line 13b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Total of Line 13b:</a:t>
            </a:r>
          </a:p>
          <a:p>
            <a:r>
              <a:rPr lang="en-US" b="1" dirty="0">
                <a:solidFill>
                  <a:srgbClr val="FF0000"/>
                </a:solidFill>
              </a:rPr>
              <a:t>Schedule 3, Part I,  $1,485</a:t>
            </a:r>
          </a:p>
          <a:p>
            <a:r>
              <a:rPr lang="en-US" b="1" dirty="0">
                <a:solidFill>
                  <a:srgbClr val="FF0000"/>
                </a:solidFill>
              </a:rPr>
              <a:t>Credit for other</a:t>
            </a:r>
          </a:p>
          <a:p>
            <a:r>
              <a:rPr lang="en-US" b="1" dirty="0">
                <a:solidFill>
                  <a:srgbClr val="FF0000"/>
                </a:solidFill>
              </a:rPr>
              <a:t>  dependents-Line 13a</a:t>
            </a:r>
          </a:p>
          <a:p>
            <a:r>
              <a:rPr lang="en-US" b="1" dirty="0">
                <a:solidFill>
                  <a:srgbClr val="FF0000"/>
                </a:solidFill>
              </a:rPr>
              <a:t>                                   </a:t>
            </a:r>
            <a:r>
              <a:rPr lang="en-US" b="1" u="sng" dirty="0">
                <a:solidFill>
                  <a:srgbClr val="FF0000"/>
                </a:solidFill>
              </a:rPr>
              <a:t>$1,000</a:t>
            </a:r>
            <a:r>
              <a:rPr lang="en-US" b="1" dirty="0">
                <a:solidFill>
                  <a:srgbClr val="FF0000"/>
                </a:solidFill>
              </a:rPr>
              <a:t>               </a:t>
            </a:r>
            <a:endParaRPr lang="en-US" b="1" u="sng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                                   $2,485</a:t>
            </a:r>
          </a:p>
        </p:txBody>
      </p:sp>
      <p:sp>
        <p:nvSpPr>
          <p:cNvPr id="8" name="Oval 7"/>
          <p:cNvSpPr/>
          <p:nvPr/>
        </p:nvSpPr>
        <p:spPr>
          <a:xfrm>
            <a:off x="8153400" y="2667001"/>
            <a:ext cx="571500" cy="228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43400" y="3940512"/>
            <a:ext cx="1744195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Refundable AOC</a:t>
            </a:r>
          </a:p>
        </p:txBody>
      </p:sp>
      <p:sp>
        <p:nvSpPr>
          <p:cNvPr id="13" name="Oval 12"/>
          <p:cNvSpPr/>
          <p:nvPr/>
        </p:nvSpPr>
        <p:spPr>
          <a:xfrm flipV="1">
            <a:off x="6934200" y="3940508"/>
            <a:ext cx="533400" cy="36933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>
            <a:cxnSpLocks/>
          </p:cNvCxnSpPr>
          <p:nvPr/>
        </p:nvCxnSpPr>
        <p:spPr>
          <a:xfrm flipV="1">
            <a:off x="6083584" y="4125175"/>
            <a:ext cx="845027" cy="5474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CFFAC-7CC6-41A3-B0C3-A253BC935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5BDFBBD-D0A4-47D4-BC08-90C3F69B41B8}"/>
              </a:ext>
            </a:extLst>
          </p:cNvPr>
          <p:cNvCxnSpPr>
            <a:cxnSpLocks/>
          </p:cNvCxnSpPr>
          <p:nvPr/>
        </p:nvCxnSpPr>
        <p:spPr>
          <a:xfrm flipH="1" flipV="1">
            <a:off x="8534400" y="2933503"/>
            <a:ext cx="457200" cy="39784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148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542"/>
    </mc:Choice>
    <mc:Fallback xmlns="">
      <p:transition spd="slow" advTm="63542"/>
    </mc:Fallback>
  </mc:AlternateContent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 dirty="0">
                <a:cs typeface="Calibri"/>
              </a:rPr>
              <a:t>Ray Caldwell</a:t>
            </a:r>
          </a:p>
        </p:txBody>
      </p:sp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Payments and Estimates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D6B240-E5F7-4EA6-BB19-558D469ABB3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B54481-7DBB-4ECA-B93B-E56B8C451B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BEE839-E617-4FB9-B788-D9198AA21A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71C609-0F0D-4841-9F2F-030B3379F104}" type="slidenum">
              <a:rPr lang="en-US" altLang="en-US" smtClean="0"/>
              <a:pPr>
                <a:defRPr/>
              </a:pPr>
              <a:t>211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06841602"/>
      </p:ext>
    </p:extLst>
  </p:cSld>
  <p:clrMapOvr>
    <a:masterClrMapping/>
  </p:clrMapOvr>
  <p:transition spd="slow" advTm="9807"/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01AB9708-F1A3-480D-B657-5C379CA9686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5B13307-6080-4288-9CFD-D98907605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en-US" dirty="0"/>
              <a:t>Scenario Step 13</a:t>
            </a:r>
            <a:br>
              <a:rPr lang="en-US" dirty="0"/>
            </a:br>
            <a:r>
              <a:rPr lang="en-US" dirty="0"/>
              <a:t>Estimated Tax Paid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F9FEE7-4AC9-4F24-9888-4DD78351A6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8C91C9-122B-4412-A739-D3182BB0C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71C609-0F0D-4841-9F2F-030B3379F104}" type="slidenum">
              <a:rPr lang="en-US" altLang="en-US" smtClean="0"/>
              <a:pPr>
                <a:defRPr/>
              </a:pPr>
              <a:t>212</a:t>
            </a:fld>
            <a:endParaRPr lang="en-US" alt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49EA100-7C13-4A5A-BF2D-D228C5DE656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9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59"/>
    </mc:Choice>
    <mc:Fallback xmlns="">
      <p:transition spd="slow" advTm="11959"/>
    </mc:Fallback>
  </mc:AlternateContent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251E97C6-B5EA-4059-8D5E-F0990EFE7977}" type="slidenum">
              <a:rPr lang="en-US" smtClean="0"/>
              <a:pPr/>
              <a:t>213</a:t>
            </a:fld>
            <a:endParaRPr lang="en-US" dirty="0"/>
          </a:p>
        </p:txBody>
      </p:sp>
      <p:sp>
        <p:nvSpPr>
          <p:cNvPr id="974851" name="Rectangle 3"/>
          <p:cNvSpPr>
            <a:spLocks noGrp="1" noChangeArrowheads="1"/>
          </p:cNvSpPr>
          <p:nvPr>
            <p:ph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en-US" altLang="en-US" sz="3000" dirty="0"/>
              <a:t>Means of tax payment for:</a:t>
            </a:r>
          </a:p>
          <a:p>
            <a:pPr lvl="1"/>
            <a:r>
              <a:rPr lang="en-US" altLang="en-US" sz="2600" dirty="0"/>
              <a:t>Self-employed</a:t>
            </a:r>
          </a:p>
          <a:p>
            <a:pPr lvl="1"/>
            <a:r>
              <a:rPr lang="en-US" altLang="en-US" sz="2600" dirty="0"/>
              <a:t>Those with investment income</a:t>
            </a:r>
          </a:p>
          <a:p>
            <a:pPr lvl="1"/>
            <a:r>
              <a:rPr lang="en-US" altLang="en-US" sz="2600" dirty="0"/>
              <a:t>Those whose Social Security becomes partially taxable</a:t>
            </a:r>
          </a:p>
          <a:p>
            <a:r>
              <a:rPr lang="en-US" altLang="en-US" sz="3000" dirty="0"/>
              <a:t>Should make estimated tax payments if projected tax liability exceeds certain limits</a:t>
            </a:r>
          </a:p>
          <a:p>
            <a:pPr lvl="1"/>
            <a:r>
              <a:rPr lang="en-US" altLang="en-US" sz="2600" dirty="0"/>
              <a:t>Projected Federal balance due &gt; $1,000</a:t>
            </a:r>
          </a:p>
          <a:p>
            <a:pPr lvl="1"/>
            <a:r>
              <a:rPr lang="en-US" altLang="en-US" sz="2600" dirty="0"/>
              <a:t>Projected NJ balance due &gt; $400</a:t>
            </a:r>
            <a:endParaRPr lang="en-US" altLang="en-US" dirty="0"/>
          </a:p>
          <a:p>
            <a:pPr>
              <a:buFont typeface="Wingdings" panose="05000000000000000000" pitchFamily="2" charset="2"/>
              <a:buNone/>
            </a:pPr>
            <a:endParaRPr lang="en-US" altLang="en-US" dirty="0"/>
          </a:p>
          <a:p>
            <a:pPr lvl="1"/>
            <a:endParaRPr lang="en-US" altLang="en-US" dirty="0"/>
          </a:p>
          <a:p>
            <a:endParaRPr lang="en-US" altLang="en-US" dirty="0"/>
          </a:p>
        </p:txBody>
      </p:sp>
      <p:sp>
        <p:nvSpPr>
          <p:cNvPr id="9748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Estimated Tax Payments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17E557-D6B8-48FF-AF74-E41E382B678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79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799"/>
    </mc:Choice>
    <mc:Fallback xmlns="">
      <p:transition spd="slow" advTm="135799"/>
    </mc:Fallback>
  </mc:AlternateContent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251E97C6-B5EA-4059-8D5E-F0990EFE7977}" type="slidenum">
              <a:rPr lang="en-US" smtClean="0"/>
              <a:pPr/>
              <a:t>214</a:t>
            </a:fld>
            <a:endParaRPr lang="en-US" dirty="0"/>
          </a:p>
        </p:txBody>
      </p:sp>
      <p:sp>
        <p:nvSpPr>
          <p:cNvPr id="974851" name="Rectangle 3"/>
          <p:cNvSpPr>
            <a:spLocks noGrp="1" noChangeArrowheads="1"/>
          </p:cNvSpPr>
          <p:nvPr>
            <p:ph sz="quarter" idx="1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en-US" sz="3000" dirty="0"/>
              <a:t>Payments made periodically by taxpayer </a:t>
            </a:r>
          </a:p>
          <a:p>
            <a:pPr lvl="1"/>
            <a:r>
              <a:rPr lang="en-US" altLang="en-US" sz="2600" dirty="0"/>
              <a:t>Due on 4/15, 6/15, 9/15 and 1/15 of subsequent year (may change due to weekends or holidays)</a:t>
            </a:r>
          </a:p>
          <a:p>
            <a:pPr lvl="1"/>
            <a:r>
              <a:rPr lang="en-US" altLang="en-US" sz="2600" dirty="0"/>
              <a:t>Need to know “When” &amp; “How Much” for each estimated tax payment made for current tax year</a:t>
            </a:r>
          </a:p>
          <a:p>
            <a:r>
              <a:rPr lang="en-US" altLang="en-US" sz="3000" dirty="0"/>
              <a:t>Estimated tax payments are mailed in separately from tax return</a:t>
            </a:r>
          </a:p>
          <a:p>
            <a:pPr lvl="1"/>
            <a:r>
              <a:rPr lang="en-US" altLang="en-US" sz="2600" dirty="0">
                <a:solidFill>
                  <a:srgbClr val="001132"/>
                </a:solidFill>
              </a:rPr>
              <a:t>Particularly important for payment due 4/15</a:t>
            </a:r>
          </a:p>
          <a:p>
            <a:pPr lvl="1"/>
            <a:r>
              <a:rPr lang="en-US" altLang="en-US" sz="2600" dirty="0">
                <a:solidFill>
                  <a:srgbClr val="001132"/>
                </a:solidFill>
              </a:rPr>
              <a:t>Voucher should be sent in with payment 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dirty="0"/>
          </a:p>
          <a:p>
            <a:pPr lvl="1"/>
            <a:endParaRPr lang="en-US" altLang="en-US" dirty="0"/>
          </a:p>
          <a:p>
            <a:endParaRPr lang="en-US" altLang="en-US" dirty="0"/>
          </a:p>
        </p:txBody>
      </p:sp>
      <p:sp>
        <p:nvSpPr>
          <p:cNvPr id="9748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Estimated Tax Payments                                  </a:t>
            </a:r>
            <a:r>
              <a:rPr lang="en-US" altLang="en-US" sz="1600" dirty="0"/>
              <a:t>cont’d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C85439-D284-43BC-B94E-5ECBADE96E6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08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735"/>
    </mc:Choice>
    <mc:Fallback xmlns="">
      <p:transition spd="slow" advTm="120735"/>
    </mc:Fallback>
  </mc:AlternateContent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r>
              <a:rPr lang="en-US"/>
              <a:t>NJ Core Caldwell TY2019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2C11E525-5F38-465A-8629-C9A7F80AF012}" type="slidenum">
              <a:rPr lang="en-US" smtClean="0"/>
              <a:t>215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1278833" y="1524000"/>
            <a:ext cx="9753600" cy="4648200"/>
          </a:xfrm>
        </p:spPr>
        <p:txBody>
          <a:bodyPr>
            <a:normAutofit fontScale="85000" lnSpcReduction="20000"/>
          </a:bodyPr>
          <a:lstStyle/>
          <a:p>
            <a:r>
              <a:rPr lang="en-US" u="sng" dirty="0"/>
              <a:t>Federal:</a:t>
            </a:r>
          </a:p>
          <a:p>
            <a:pPr lvl="1"/>
            <a:r>
              <a:rPr lang="en-US" dirty="0"/>
              <a:t>TSO adds estimated tax payments to other Federal withholdings from W-2s, 1099s, etc. to calculate total taxes paid during tax year</a:t>
            </a:r>
          </a:p>
          <a:p>
            <a:pPr lvl="2"/>
            <a:r>
              <a:rPr lang="en-US" dirty="0"/>
              <a:t>As long as paid during tax year, not just billed</a:t>
            </a:r>
          </a:p>
          <a:p>
            <a:r>
              <a:rPr lang="en-US" u="sng" dirty="0"/>
              <a:t>NJ</a:t>
            </a:r>
          </a:p>
          <a:p>
            <a:pPr lvl="1"/>
            <a:r>
              <a:rPr lang="en-US" dirty="0"/>
              <a:t>TSO adds estimated tax payments to other NJ withholdings from      W-2s, 1099s, etc. to calculate total NJ taxes paid during tax year</a:t>
            </a:r>
          </a:p>
          <a:p>
            <a:pPr lvl="2"/>
            <a:r>
              <a:rPr lang="en-US" dirty="0"/>
              <a:t>As long as for current year’s taxes, doesn’t matter when paid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TSO adds NJ estimated tax payments to State and Local Tax Paid deduction on Schedule A Line 5a </a:t>
            </a:r>
          </a:p>
          <a:p>
            <a:pPr lvl="2"/>
            <a:r>
              <a:rPr lang="en-US" dirty="0"/>
              <a:t>As long as paid during tax year can be for any year’s taxes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Estimated Taxes Impact Returns?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5ACA214-8572-49BD-BA08-2BBB22C8161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99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939"/>
    </mc:Choice>
    <mc:Fallback xmlns="">
      <p:transition spd="slow" advTm="241939"/>
    </mc:Fallback>
  </mc:AlternateContent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NJ Core Caldwell TY2019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1E525-5F38-465A-8629-C9A7F80AF012}" type="slidenum">
              <a:rPr lang="en-US" smtClean="0"/>
              <a:t>216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TSO – Federal Estimated Tax Payments</a:t>
            </a:r>
            <a:br>
              <a:rPr lang="en-US" dirty="0"/>
            </a:br>
            <a:r>
              <a:rPr lang="en-US" sz="2700" dirty="0"/>
              <a:t>Federal Section&gt;Payments and Estimates&gt;Federal Estimated Tax Payments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455988" y="1758950"/>
            <a:ext cx="7364412" cy="46418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609603" y="3699814"/>
            <a:ext cx="2245038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Federal estimated tax</a:t>
            </a:r>
          </a:p>
          <a:p>
            <a:r>
              <a:rPr lang="en-US" b="1" dirty="0">
                <a:solidFill>
                  <a:srgbClr val="FF0000"/>
                </a:solidFill>
              </a:rPr>
              <a:t>payment for 6/15</a:t>
            </a:r>
          </a:p>
        </p:txBody>
      </p:sp>
      <p:sp>
        <p:nvSpPr>
          <p:cNvPr id="9" name="Oval 8"/>
          <p:cNvSpPr/>
          <p:nvPr/>
        </p:nvSpPr>
        <p:spPr>
          <a:xfrm>
            <a:off x="3455019" y="3818229"/>
            <a:ext cx="583581" cy="409502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>
            <a:cxnSpLocks/>
            <a:stCxn id="8" idx="3"/>
            <a:endCxn id="9" idx="2"/>
          </p:cNvCxnSpPr>
          <p:nvPr/>
        </p:nvCxnSpPr>
        <p:spPr>
          <a:xfrm>
            <a:off x="2854641" y="4022980"/>
            <a:ext cx="600378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8FD220-9D0D-48C3-8511-ECE3E030B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16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811"/>
    </mc:Choice>
    <mc:Fallback xmlns="">
      <p:transition spd="slow" advTm="31811"/>
    </mc:Fallback>
  </mc:AlternateContent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NJ Core Caldwell TY2019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1E525-5F38-465A-8629-C9A7F80AF012}" type="slidenum">
              <a:rPr lang="en-US" smtClean="0"/>
              <a:t>217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TSO – State Estimated Tax Payments</a:t>
            </a:r>
            <a:br>
              <a:rPr lang="en-US" dirty="0"/>
            </a:br>
            <a:r>
              <a:rPr lang="en-US" sz="2700" dirty="0"/>
              <a:t>Federal Section&gt;Payments and Estimates&gt;State Estimated Payments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429000" y="1544638"/>
            <a:ext cx="5976937" cy="48418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637673" y="2971800"/>
            <a:ext cx="1862882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NJ estimated tax</a:t>
            </a:r>
          </a:p>
          <a:p>
            <a:r>
              <a:rPr lang="en-US" b="1" dirty="0">
                <a:solidFill>
                  <a:srgbClr val="FF0000"/>
                </a:solidFill>
              </a:rPr>
              <a:t>payment for 6/15</a:t>
            </a:r>
          </a:p>
        </p:txBody>
      </p:sp>
      <p:cxnSp>
        <p:nvCxnSpPr>
          <p:cNvPr id="10" name="Straight Arrow Connector 9"/>
          <p:cNvCxnSpPr>
            <a:cxnSpLocks/>
            <a:endCxn id="11" idx="2"/>
          </p:cNvCxnSpPr>
          <p:nvPr/>
        </p:nvCxnSpPr>
        <p:spPr>
          <a:xfrm>
            <a:off x="2500555" y="3276600"/>
            <a:ext cx="954464" cy="4204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3455019" y="3113891"/>
            <a:ext cx="583581" cy="409502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43600" y="4227731"/>
            <a:ext cx="5209888" cy="12003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Be sure to put last payment on correct line to show</a:t>
            </a:r>
          </a:p>
          <a:p>
            <a:r>
              <a:rPr lang="en-US" b="1" dirty="0">
                <a:solidFill>
                  <a:srgbClr val="FF0000"/>
                </a:solidFill>
              </a:rPr>
              <a:t>if paid before or after 12/31 of tax year;</a:t>
            </a:r>
          </a:p>
          <a:p>
            <a:r>
              <a:rPr lang="en-US" b="1" dirty="0">
                <a:solidFill>
                  <a:srgbClr val="FF0000"/>
                </a:solidFill>
              </a:rPr>
              <a:t>Needed to correctly calculate Schedule A amount for</a:t>
            </a:r>
          </a:p>
          <a:p>
            <a:r>
              <a:rPr lang="en-US" b="1" dirty="0">
                <a:solidFill>
                  <a:srgbClr val="FF0000"/>
                </a:solidFill>
              </a:rPr>
              <a:t>taxes paid during tax year  </a:t>
            </a:r>
          </a:p>
        </p:txBody>
      </p:sp>
      <p:sp>
        <p:nvSpPr>
          <p:cNvPr id="14" name="Right Brace 13"/>
          <p:cNvSpPr/>
          <p:nvPr/>
        </p:nvSpPr>
        <p:spPr>
          <a:xfrm>
            <a:off x="5637698" y="4155996"/>
            <a:ext cx="304800" cy="10668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E7D1E4-6A1B-45F8-AAEB-32E552C88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37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698"/>
    </mc:Choice>
    <mc:Fallback xmlns="">
      <p:transition spd="slow" advTm="156698"/>
    </mc:Fallback>
  </mc:AlternateContent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TSO - Student Activity</a:t>
            </a:r>
            <a:br>
              <a:rPr lang="en-US" dirty="0"/>
            </a:br>
            <a:r>
              <a:rPr lang="en-US" sz="2700" dirty="0"/>
              <a:t>Federal Section&gt;Payments and Estimates&gt;Federal Estimated Tax Payments</a:t>
            </a:r>
            <a:br>
              <a:rPr lang="en-US" sz="2700" dirty="0"/>
            </a:br>
            <a:r>
              <a:rPr lang="en-US" sz="2700" dirty="0"/>
              <a:t>Federal Section&gt;Payments and Estimates&gt;State Estimated Payments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579722"/>
            <a:ext cx="9753600" cy="4413193"/>
          </a:xfrm>
        </p:spPr>
        <p:txBody>
          <a:bodyPr>
            <a:normAutofit/>
          </a:bodyPr>
          <a:lstStyle/>
          <a:p>
            <a:r>
              <a:rPr lang="en-US" dirty="0"/>
              <a:t>Pause the slide show</a:t>
            </a:r>
          </a:p>
          <a:p>
            <a:r>
              <a:rPr lang="en-US" dirty="0"/>
              <a:t>Enter the Federal and NJ estimated tax payments into TSO (Step 13)</a:t>
            </a:r>
          </a:p>
          <a:p>
            <a:r>
              <a:rPr lang="en-US" dirty="0"/>
              <a:t>Check the Federal and NJ refund monitors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00803"/>
            <a:ext cx="4114800" cy="301625"/>
          </a:xfrm>
        </p:spPr>
        <p:txBody>
          <a:bodyPr/>
          <a:lstStyle/>
          <a:p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251E97C6-B5EA-4059-8D5E-F0990EFE7977}" type="slidenum">
              <a:rPr lang="en-US" smtClean="0"/>
              <a:pPr/>
              <a:t>218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215B4A-CBD8-4A7A-B85B-B12B14279B2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313835"/>
      </p:ext>
    </p:extLst>
  </p:cSld>
  <p:clrMapOvr>
    <a:masterClrMapping/>
  </p:clrMapOvr>
  <p:transition advTm="26233"/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1F28C6B-4908-46E5-A7C5-52C0B88AE1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2524" y="1447800"/>
            <a:ext cx="8347588" cy="43479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3" y="28835"/>
            <a:ext cx="10363197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TSO – Federal Estimated Tax Payments on Schedule 3, Part II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2C11E525-5F38-465A-8629-C9A7F80AF012}" type="slidenum">
              <a:rPr lang="en-US" smtClean="0"/>
              <a:t>219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00803"/>
            <a:ext cx="4114800" cy="301625"/>
          </a:xfrm>
        </p:spPr>
        <p:txBody>
          <a:bodyPr/>
          <a:lstStyle/>
          <a:p>
            <a:r>
              <a:rPr lang="en-US"/>
              <a:t>NJ Core Caldwell TY2019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38800" y="4267200"/>
            <a:ext cx="2385077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Estimated tax payment</a:t>
            </a:r>
          </a:p>
        </p:txBody>
      </p:sp>
      <p:sp>
        <p:nvSpPr>
          <p:cNvPr id="8" name="Oval 7"/>
          <p:cNvSpPr/>
          <p:nvPr/>
        </p:nvSpPr>
        <p:spPr>
          <a:xfrm>
            <a:off x="9525000" y="4191000"/>
            <a:ext cx="418912" cy="389417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>
            <a:cxnSpLocks/>
          </p:cNvCxnSpPr>
          <p:nvPr/>
        </p:nvCxnSpPr>
        <p:spPr>
          <a:xfrm flipV="1">
            <a:off x="8023877" y="4451866"/>
            <a:ext cx="1424923" cy="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053F19-3FC5-4B44-B7D0-5EBBD9A2506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958881"/>
      </p:ext>
    </p:extLst>
  </p:cSld>
  <p:clrMapOvr>
    <a:masterClrMapping/>
  </p:clrMapOvr>
  <p:transition advTm="37179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22</a:t>
            </a:fld>
            <a:endParaRPr lang="en-US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1295400" y="1524001"/>
            <a:ext cx="9753600" cy="474130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Jason meets all the requirements to be claimed as a </a:t>
            </a:r>
            <a:r>
              <a:rPr lang="en-US" u="sng" dirty="0"/>
              <a:t>qualifying</a:t>
            </a:r>
            <a:r>
              <a:rPr lang="en-US" dirty="0"/>
              <a:t> </a:t>
            </a:r>
            <a:r>
              <a:rPr lang="en-US" u="sng" dirty="0"/>
              <a:t>child</a:t>
            </a:r>
          </a:p>
          <a:p>
            <a:r>
              <a:rPr lang="en-US" dirty="0"/>
              <a:t>Jason has $2,000 of earned income and no unearned income</a:t>
            </a:r>
          </a:p>
          <a:p>
            <a:pPr lvl="1"/>
            <a:r>
              <a:rPr lang="en-US" dirty="0"/>
              <a:t>Does not have to file his own tax return (Pub 4012 Chart B Page A-2) </a:t>
            </a:r>
          </a:p>
          <a:p>
            <a:pPr lvl="1"/>
            <a:r>
              <a:rPr lang="en-US" dirty="0"/>
              <a:t>Should still file if any taxes were withheld</a:t>
            </a:r>
          </a:p>
          <a:p>
            <a:r>
              <a:rPr lang="en-US" dirty="0"/>
              <a:t>Jason lived at home for only 4 months; resided at college for 8 months</a:t>
            </a:r>
          </a:p>
          <a:p>
            <a:pPr lvl="1"/>
            <a:r>
              <a:rPr lang="en-US" dirty="0"/>
              <a:t>College is considered temporary absence, so enter 12 months in TSO as number of months lived in home</a:t>
            </a:r>
          </a:p>
          <a:p>
            <a:pPr lvl="1"/>
            <a:r>
              <a:rPr lang="en-US" dirty="0"/>
              <a:t>Temporary absences also include illness, business, vacation, military service, incarceration, and institutionalized care for a child who is permanently and totally disabled 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77846" y="0"/>
            <a:ext cx="9751391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Dependency and Filing Requirement for Jason Caldwell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1549FBE-81FE-4F71-9796-AC62C6D4A14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61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658"/>
    </mc:Choice>
    <mc:Fallback xmlns="">
      <p:transition spd="slow" advTm="193658"/>
    </mc:Fallback>
  </mc:AlternateContent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D13A8A8-AFC6-4183-9683-C6072B15B7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1297" y="1618415"/>
            <a:ext cx="7960723" cy="42884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TSO – NJ Estimated Tax Payments on Schedule 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2C11E525-5F38-465A-8629-C9A7F80AF012}" type="slidenum">
              <a:rPr lang="en-US" smtClean="0"/>
              <a:t>220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00803"/>
            <a:ext cx="4114800" cy="301625"/>
          </a:xfrm>
        </p:spPr>
        <p:txBody>
          <a:bodyPr/>
          <a:lstStyle/>
          <a:p>
            <a:r>
              <a:rPr lang="en-US"/>
              <a:t>NJ Core Caldwell TY2019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107238" y="4134534"/>
            <a:ext cx="2825902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NJ withholding from W-2s</a:t>
            </a:r>
          </a:p>
          <a:p>
            <a:r>
              <a:rPr lang="en-US" b="1" dirty="0">
                <a:solidFill>
                  <a:srgbClr val="FF0000"/>
                </a:solidFill>
              </a:rPr>
              <a:t>+ NJ estimated tax payment</a:t>
            </a:r>
          </a:p>
        </p:txBody>
      </p:sp>
      <p:sp>
        <p:nvSpPr>
          <p:cNvPr id="8" name="Oval 7"/>
          <p:cNvSpPr/>
          <p:nvPr/>
        </p:nvSpPr>
        <p:spPr>
          <a:xfrm>
            <a:off x="7942019" y="4267199"/>
            <a:ext cx="644863" cy="381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>
            <a:cxnSpLocks/>
          </p:cNvCxnSpPr>
          <p:nvPr/>
        </p:nvCxnSpPr>
        <p:spPr>
          <a:xfrm flipH="1" flipV="1">
            <a:off x="8586882" y="4457700"/>
            <a:ext cx="520358" cy="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E05604-ED03-4900-AB81-FE2A3F24FDC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740405"/>
      </p:ext>
    </p:extLst>
  </p:cSld>
  <p:clrMapOvr>
    <a:masterClrMapping/>
  </p:clrMapOvr>
  <p:transition advTm="39695"/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BB6D82D1-C538-4E5C-B909-F756DDB527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6090" y="1547747"/>
            <a:ext cx="7132685" cy="40227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TSO – NJ Estimated Tax Payments on NJ 1040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2C11E525-5F38-465A-8629-C9A7F80AF012}" type="slidenum">
              <a:rPr lang="en-US" smtClean="0"/>
              <a:t>221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00803"/>
            <a:ext cx="4114800" cy="301625"/>
          </a:xfrm>
        </p:spPr>
        <p:txBody>
          <a:bodyPr/>
          <a:lstStyle/>
          <a:p>
            <a:r>
              <a:rPr lang="en-US"/>
              <a:t>NJ Core Caldwell TY2019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000382" y="3472962"/>
            <a:ext cx="2670411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NJ estimated tax payment</a:t>
            </a:r>
          </a:p>
        </p:txBody>
      </p:sp>
      <p:sp>
        <p:nvSpPr>
          <p:cNvPr id="8" name="Oval 7"/>
          <p:cNvSpPr/>
          <p:nvPr/>
        </p:nvSpPr>
        <p:spPr>
          <a:xfrm>
            <a:off x="7889537" y="3505710"/>
            <a:ext cx="644863" cy="381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>
            <a:cxnSpLocks/>
            <a:stCxn id="7" idx="1"/>
          </p:cNvCxnSpPr>
          <p:nvPr/>
        </p:nvCxnSpPr>
        <p:spPr>
          <a:xfrm flipH="1">
            <a:off x="8534400" y="3657628"/>
            <a:ext cx="465982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329A78-82F1-42ED-9912-4156D2AEEE1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66894"/>
      </p:ext>
    </p:extLst>
  </p:cSld>
  <p:clrMapOvr>
    <a:masterClrMapping/>
  </p:clrMapOvr>
  <p:transition advTm="27782"/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 dirty="0">
                <a:cs typeface="Calibri"/>
              </a:rPr>
              <a:t>Ray Caldwell</a:t>
            </a:r>
          </a:p>
        </p:txBody>
      </p:sp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Federal Health Insurance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D92443-75FE-47D3-B10A-D529235D160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8061AF-E29F-4118-B14D-8202CEA0A0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31608D-2B67-4737-80C0-EB477ECF5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71C609-0F0D-4841-9F2F-030B3379F104}" type="slidenum">
              <a:rPr lang="en-US" altLang="en-US" smtClean="0"/>
              <a:pPr>
                <a:defRPr/>
              </a:pPr>
              <a:t>222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43537448"/>
      </p:ext>
    </p:extLst>
  </p:cSld>
  <p:clrMapOvr>
    <a:masterClrMapping/>
  </p:clrMapOvr>
  <p:transition spd="slow" advTm="20092"/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16A0C5C5-D89E-441E-B0E6-1D2AE6E3CA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ADF1721-C6DB-4572-85E0-8A8F0DD6B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en-US" dirty="0"/>
              <a:t>Scenario Step 14</a:t>
            </a:r>
            <a:br>
              <a:rPr lang="en-US" dirty="0"/>
            </a:br>
            <a:r>
              <a:rPr lang="en-US" dirty="0"/>
              <a:t>Health Insurance (Federal)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6B8F67-A2B9-438C-85D5-F2F89FDB9A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1014EF-3614-4C1E-ABF0-7B2BFC13F7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71C609-0F0D-4841-9F2F-030B3379F104}" type="slidenum">
              <a:rPr lang="en-US" altLang="en-US" smtClean="0"/>
              <a:pPr>
                <a:defRPr/>
              </a:pPr>
              <a:t>223</a:t>
            </a:fld>
            <a:endParaRPr lang="en-US" alt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655ECA6-C52E-4842-ACC9-0716CA46816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6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9"/>
    </mc:Choice>
    <mc:Fallback xmlns="">
      <p:transition spd="slow" advTm="6989"/>
    </mc:Fallback>
  </mc:AlternateContent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224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TSO – Entering Federal Health Insurance Info</a:t>
            </a:r>
            <a:br>
              <a:rPr lang="en-US" dirty="0"/>
            </a:br>
            <a:r>
              <a:rPr lang="en-US" sz="2400" dirty="0"/>
              <a:t>Health Insurance section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2362200" y="1447800"/>
            <a:ext cx="7391400" cy="4114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7C457D-AEFB-4EC0-9BFA-776DE7549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77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03"/>
    </mc:Choice>
    <mc:Fallback xmlns="">
      <p:transition spd="slow" advTm="23003"/>
    </mc:Fallback>
  </mc:AlternateContent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r>
              <a:rPr lang="en-US" sz="1200"/>
              <a:t>NJ Core Caldwell TY2019</a:t>
            </a:r>
            <a:endParaRPr lang="en-US" sz="12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251E97C6-B5EA-4059-8D5E-F0990EFE7977}" type="slidenum">
              <a:rPr lang="en-US" smtClean="0"/>
              <a:pPr/>
              <a:t>225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Pause the slide show</a:t>
            </a:r>
          </a:p>
          <a:p>
            <a:r>
              <a:rPr lang="en-US" dirty="0"/>
              <a:t>Complete Federal TSO Health Insurance section by stating that Caldwell did not purchase insurance through the Marketplace (Step 14)</a:t>
            </a:r>
          </a:p>
          <a:p>
            <a:r>
              <a:rPr lang="en-US" dirty="0"/>
              <a:t>Check to ensure that Federal and NJ refund monitors did not change from prior step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TSO - Student Activity</a:t>
            </a:r>
            <a:br>
              <a:rPr lang="en-US" dirty="0"/>
            </a:br>
            <a:r>
              <a:rPr lang="en-US" sz="2700" dirty="0"/>
              <a:t>Health Insurance section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64A555-06AE-401B-B231-E74FB9D9C46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18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05"/>
    </mc:Choice>
    <mc:Fallback xmlns="">
      <p:transition spd="slow" advTm="15705"/>
    </mc:Fallback>
  </mc:AlternateContent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 dirty="0">
                <a:cs typeface="Calibri"/>
              </a:rPr>
              <a:t>Ray Caldwell</a:t>
            </a:r>
          </a:p>
        </p:txBody>
      </p:sp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State Section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C198BA-7FA1-45C4-A7AE-1BB8187CD7F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E41716-1834-4590-86A6-7724B0DC26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EEDA89-B865-47AF-8873-619EE797B4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71C609-0F0D-4841-9F2F-030B3379F104}" type="slidenum">
              <a:rPr lang="en-US" altLang="en-US" smtClean="0"/>
              <a:pPr>
                <a:defRPr/>
              </a:pPr>
              <a:t>226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32287389"/>
      </p:ext>
    </p:extLst>
  </p:cSld>
  <p:clrMapOvr>
    <a:masterClrMapping/>
  </p:clrMapOvr>
  <p:transition spd="slow" advTm="6713"/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56C6D6CE-A253-45BD-9AC8-6B601B75B6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C0346F6-F36A-417A-B64C-D16F0D08E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en-US" dirty="0"/>
              <a:t>Scenario Step 15</a:t>
            </a:r>
            <a:br>
              <a:rPr lang="en-US" dirty="0"/>
            </a:br>
            <a:r>
              <a:rPr lang="en-US" dirty="0"/>
              <a:t>NJ Return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FE8FDF-3009-4D29-AA8F-CE979E70E9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59E1E4-228C-4C5F-9852-13752D27A9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71C609-0F0D-4841-9F2F-030B3379F104}" type="slidenum">
              <a:rPr lang="en-US" altLang="en-US" smtClean="0"/>
              <a:pPr>
                <a:defRPr/>
              </a:pPr>
              <a:t>227</a:t>
            </a:fld>
            <a:endParaRPr lang="en-US" alt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B388363-F8AC-4EF7-80FB-710ED61F5D7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60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39"/>
    </mc:Choice>
    <mc:Fallback xmlns="">
      <p:transition spd="slow" advTm="17739"/>
    </mc:Fallback>
  </mc:AlternateContent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AC6E7DBE-EBCF-4E05-8E19-422ADAB18D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D3BA29F-23F9-4C86-967E-1F16BCBFB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en-US" dirty="0"/>
              <a:t>Scenario Step 15a</a:t>
            </a:r>
            <a:br>
              <a:rPr lang="en-US" dirty="0"/>
            </a:br>
            <a:r>
              <a:rPr lang="en-US" dirty="0"/>
              <a:t>NJ Property Tax Credit Or Deduction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4D4650-68FE-4A9D-9855-92032C74CD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7C85B3-76EF-4A90-B159-ACF594A0C4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71C609-0F0D-4841-9F2F-030B3379F104}" type="slidenum">
              <a:rPr lang="en-US" altLang="en-US" smtClean="0"/>
              <a:pPr>
                <a:defRPr/>
              </a:pPr>
              <a:t>228</a:t>
            </a:fld>
            <a:endParaRPr lang="en-US" alt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516A8B3-E509-4C17-B275-6B361555835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85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77"/>
    </mc:Choice>
    <mc:Fallback xmlns="">
      <p:transition spd="slow" advTm="14277"/>
    </mc:Fallback>
  </mc:AlternateContent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229</a:t>
            </a:fld>
            <a:endParaRPr lang="en-US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1219200" y="1713358"/>
            <a:ext cx="9753600" cy="4572000"/>
          </a:xfrm>
        </p:spPr>
        <p:txBody>
          <a:bodyPr>
            <a:normAutofit/>
          </a:bodyPr>
          <a:lstStyle/>
          <a:p>
            <a:r>
              <a:rPr lang="en-US" dirty="0"/>
              <a:t>Refer to NJ Special Handling document</a:t>
            </a:r>
          </a:p>
          <a:p>
            <a:r>
              <a:rPr lang="en-US" dirty="0"/>
              <a:t>See Andrews problem for basic Property Tax Credit/Deduction information</a:t>
            </a:r>
          </a:p>
          <a:p>
            <a:r>
              <a:rPr lang="en-US" dirty="0" err="1"/>
              <a:t>Caldwells</a:t>
            </a:r>
            <a:r>
              <a:rPr lang="en-US" dirty="0"/>
              <a:t> can claim 18% of their rent as property taxes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NJ Property Tax Credit or Deduction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CE9CCB7-B1E5-490A-B628-346C57025D0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4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60"/>
    </mc:Choice>
    <mc:Fallback xmlns="">
      <p:transition spd="slow" advTm="2846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737520"/>
            <a:ext cx="6553199" cy="45554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AE820BBC-AC8A-41A2-B5A2-A38EDA688333}" type="slidenum">
              <a:rPr lang="en-US" altLang="en-US" smtClean="0"/>
              <a:pPr/>
              <a:t>23</a:t>
            </a:fld>
            <a:endParaRPr lang="en-US" alt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quarter" idx="12"/>
          </p:nvPr>
        </p:nvPicPr>
        <p:blipFill>
          <a:blip r:embed="rId4"/>
          <a:stretch>
            <a:fillRect/>
          </a:stretch>
        </p:blipFill>
        <p:spPr>
          <a:xfrm>
            <a:off x="2663082" y="1351139"/>
            <a:ext cx="6553199" cy="3524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1506" name="Rectangle 9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en-US" dirty="0"/>
              <a:t>TSO – Entering Dependent Information</a:t>
            </a:r>
            <a:br>
              <a:rPr lang="en-GB" altLang="en-US" dirty="0"/>
            </a:br>
            <a:r>
              <a:rPr lang="en-GB" altLang="en-US" sz="2700" dirty="0"/>
              <a:t>Basic Information&gt;Dependents/Qualifying Persons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15097" y="5492181"/>
            <a:ext cx="6524991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Jason lived at college for 8 months; considered temporary absence</a:t>
            </a:r>
          </a:p>
          <a:p>
            <a:r>
              <a:rPr lang="en-US" b="1" dirty="0">
                <a:solidFill>
                  <a:srgbClr val="FF0000"/>
                </a:solidFill>
              </a:rPr>
              <a:t>so enter 12 months in TSO</a:t>
            </a:r>
          </a:p>
        </p:txBody>
      </p:sp>
      <p:cxnSp>
        <p:nvCxnSpPr>
          <p:cNvPr id="21" name="Straight Arrow Connector 20"/>
          <p:cNvCxnSpPr/>
          <p:nvPr/>
        </p:nvCxnSpPr>
        <p:spPr bwMode="auto">
          <a:xfrm flipH="1" flipV="1">
            <a:off x="3868003" y="5942430"/>
            <a:ext cx="747094" cy="14068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5191" y="5733994"/>
            <a:ext cx="563880" cy="445008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27FE603-7591-4F62-8321-00A107D554E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433964"/>
      </p:ext>
    </p:extLst>
  </p:cSld>
  <p:clrMapOvr>
    <a:masterClrMapping/>
  </p:clrMapOvr>
  <p:transition spd="slow" advTm="45753"/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230</a:t>
            </a:fld>
            <a:endParaRPr lang="en-US" alt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609603" y="2346970"/>
            <a:ext cx="11208760" cy="137159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Scratch Pad for Caldwell Rent </a:t>
            </a:r>
          </a:p>
        </p:txBody>
      </p:sp>
      <p:sp>
        <p:nvSpPr>
          <p:cNvPr id="7" name="Oval 6"/>
          <p:cNvSpPr/>
          <p:nvPr/>
        </p:nvSpPr>
        <p:spPr>
          <a:xfrm>
            <a:off x="8608394" y="3185170"/>
            <a:ext cx="2209800" cy="533399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0568936" y="2346971"/>
            <a:ext cx="1249427" cy="47243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48068" y="1447802"/>
            <a:ext cx="2058320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Total property tax</a:t>
            </a:r>
          </a:p>
          <a:p>
            <a:r>
              <a:rPr lang="en-US" b="1" dirty="0">
                <a:solidFill>
                  <a:srgbClr val="FF0000"/>
                </a:solidFill>
              </a:rPr>
              <a:t>that can be claimed</a:t>
            </a:r>
          </a:p>
        </p:txBody>
      </p:sp>
      <p:cxnSp>
        <p:nvCxnSpPr>
          <p:cNvPr id="10" name="Straight Arrow Connector 9"/>
          <p:cNvCxnSpPr>
            <a:cxnSpLocks/>
            <a:stCxn id="9" idx="2"/>
          </p:cNvCxnSpPr>
          <p:nvPr/>
        </p:nvCxnSpPr>
        <p:spPr>
          <a:xfrm>
            <a:off x="9577228" y="2094133"/>
            <a:ext cx="991708" cy="36576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548068" y="4114800"/>
            <a:ext cx="2503442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Use formula to calculate</a:t>
            </a:r>
          </a:p>
          <a:p>
            <a:r>
              <a:rPr lang="en-US" b="1" dirty="0">
                <a:solidFill>
                  <a:srgbClr val="FF0000"/>
                </a:solidFill>
              </a:rPr>
              <a:t>18% of yearly rent</a:t>
            </a:r>
          </a:p>
        </p:txBody>
      </p:sp>
      <p:cxnSp>
        <p:nvCxnSpPr>
          <p:cNvPr id="14" name="Straight Arrow Connector 13"/>
          <p:cNvCxnSpPr>
            <a:cxnSpLocks/>
            <a:stCxn id="13" idx="0"/>
          </p:cNvCxnSpPr>
          <p:nvPr/>
        </p:nvCxnSpPr>
        <p:spPr>
          <a:xfrm flipV="1">
            <a:off x="9799789" y="3718570"/>
            <a:ext cx="0" cy="39623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349C19-80A7-45A7-94E6-2FCE7FEA332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53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62"/>
    </mc:Choice>
    <mc:Fallback xmlns="">
      <p:transition spd="slow" advTm="38162"/>
    </mc:Fallback>
  </mc:AlternateContent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FFB5B821-98FA-4EAA-8D69-059F792BB9EC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1049975" y="1971380"/>
            <a:ext cx="9768219" cy="4257675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231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NJ Checklist – Property Tax Information</a:t>
            </a:r>
          </a:p>
        </p:txBody>
      </p:sp>
      <p:pic>
        <p:nvPicPr>
          <p:cNvPr id="7" name="Content Placeholder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975" y="1435879"/>
            <a:ext cx="9768218" cy="533535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971800" y="2590800"/>
            <a:ext cx="1551557" cy="685799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2667000"/>
            <a:ext cx="1286058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18% of rent</a:t>
            </a:r>
          </a:p>
        </p:txBody>
      </p:sp>
      <p:cxnSp>
        <p:nvCxnSpPr>
          <p:cNvPr id="9" name="Straight Arrow Connector 8"/>
          <p:cNvCxnSpPr>
            <a:cxnSpLocks/>
            <a:stCxn id="4" idx="3"/>
            <a:endCxn id="8" idx="2"/>
          </p:cNvCxnSpPr>
          <p:nvPr/>
        </p:nvCxnSpPr>
        <p:spPr>
          <a:xfrm>
            <a:off x="2124258" y="2851666"/>
            <a:ext cx="847542" cy="8203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5DDF3E5-2D52-40FA-A723-A5140EAB5D4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89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02"/>
    </mc:Choice>
    <mc:Fallback xmlns="">
      <p:transition spd="slow" advTm="16702"/>
    </mc:Fallback>
  </mc:AlternateContent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5537" y="1318275"/>
            <a:ext cx="6816512" cy="50118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NJ Core Caldwell TY2019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820BBC-AC8A-41A2-B5A2-A38EDA68833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232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510" name="Text Box 3"/>
          <p:cNvSpPr txBox="1">
            <a:spLocks noChangeArrowheads="1"/>
          </p:cNvSpPr>
          <p:nvPr/>
        </p:nvSpPr>
        <p:spPr bwMode="auto">
          <a:xfrm>
            <a:off x="7581900" y="5486402"/>
            <a:ext cx="1371600" cy="275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8573" tIns="34286" rIns="68573" bIns="34286" anchor="ctr"/>
          <a:lstStyle>
            <a:lvl1pPr>
              <a:spcBef>
                <a:spcPts val="1000"/>
              </a:spcBef>
              <a:buClr>
                <a:srgbClr val="67202F"/>
              </a:buClr>
              <a:buSzPct val="90000"/>
              <a:buFont typeface="Calibri" panose="020F0502020204030204" pitchFamily="34" charset="0"/>
              <a:buChar char="●"/>
              <a:defRPr sz="40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984807"/>
              </a:buClr>
              <a:buFont typeface="Calibri" panose="020F0502020204030204" pitchFamily="34" charset="0"/>
              <a:buChar char="−"/>
              <a:defRPr sz="36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215968"/>
              </a:buClr>
              <a:buSzPct val="120000"/>
              <a:buFont typeface="Calibri" panose="020F0502020204030204" pitchFamily="34" charset="0"/>
              <a:buChar char="▪"/>
              <a:defRPr sz="32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ts val="500"/>
              </a:spcBef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ts val="500"/>
              </a:spcBef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F1FA2C8-F397-43F6-8CBD-12197FA9E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3" y="28835"/>
            <a:ext cx="9965630" cy="1143000"/>
          </a:xfrm>
        </p:spPr>
        <p:txBody>
          <a:bodyPr>
            <a:normAutofit/>
          </a:bodyPr>
          <a:lstStyle/>
          <a:p>
            <a:r>
              <a:rPr lang="en-US" dirty="0"/>
              <a:t>TSO – Entering Property Tax Credit/Deduction</a:t>
            </a:r>
            <a:br>
              <a:rPr lang="en-US" dirty="0"/>
            </a:br>
            <a:r>
              <a:rPr lang="en-US" sz="2700" dirty="0"/>
              <a:t>State Section&gt;NJ&gt;Credits&gt;Property Tax Credit/Deduction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778076" y="3510275"/>
            <a:ext cx="5593161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Refer to NJ Special Handling document for requirements</a:t>
            </a:r>
          </a:p>
        </p:txBody>
      </p:sp>
      <p:cxnSp>
        <p:nvCxnSpPr>
          <p:cNvPr id="10" name="Straight Arrow Connector 9"/>
          <p:cNvCxnSpPr>
            <a:stCxn id="8" idx="1"/>
          </p:cNvCxnSpPr>
          <p:nvPr/>
        </p:nvCxnSpPr>
        <p:spPr bwMode="auto">
          <a:xfrm flipH="1">
            <a:off x="3134914" y="3694941"/>
            <a:ext cx="643162" cy="1091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4185779" y="5322076"/>
            <a:ext cx="1755737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18% of rent paid</a:t>
            </a:r>
          </a:p>
        </p:txBody>
      </p:sp>
      <p:cxnSp>
        <p:nvCxnSpPr>
          <p:cNvPr id="13" name="Straight Arrow Connector 12"/>
          <p:cNvCxnSpPr/>
          <p:nvPr/>
        </p:nvCxnSpPr>
        <p:spPr bwMode="auto">
          <a:xfrm flipH="1">
            <a:off x="3134913" y="5492794"/>
            <a:ext cx="1016850" cy="18838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5115855" y="5926294"/>
            <a:ext cx="822341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Renter</a:t>
            </a:r>
          </a:p>
        </p:txBody>
      </p:sp>
      <p:cxnSp>
        <p:nvCxnSpPr>
          <p:cNvPr id="19" name="Straight Arrow Connector 18"/>
          <p:cNvCxnSpPr>
            <a:stCxn id="17" idx="1"/>
          </p:cNvCxnSpPr>
          <p:nvPr/>
        </p:nvCxnSpPr>
        <p:spPr bwMode="auto">
          <a:xfrm flipH="1">
            <a:off x="3186088" y="6110960"/>
            <a:ext cx="1929767" cy="45555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" name="Oval 14"/>
          <p:cNvSpPr/>
          <p:nvPr/>
        </p:nvSpPr>
        <p:spPr>
          <a:xfrm>
            <a:off x="2627044" y="3511366"/>
            <a:ext cx="533401" cy="414408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2578731" y="5311732"/>
            <a:ext cx="533401" cy="414408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2652686" y="5949311"/>
            <a:ext cx="533401" cy="414408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BC61A9-3267-4954-9085-AC533DEB23C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298312"/>
      </p:ext>
    </p:extLst>
  </p:cSld>
  <p:clrMapOvr>
    <a:masterClrMapping/>
  </p:clrMapOvr>
  <p:transition spd="slow" advTm="34560"/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TSO - Student Activity</a:t>
            </a:r>
            <a:br>
              <a:rPr lang="en-US" dirty="0"/>
            </a:br>
            <a:r>
              <a:rPr lang="en-US" sz="2700" dirty="0"/>
              <a:t>State Section&gt;NJ&gt;Credits&gt;Property Tax Credit/Deduction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600194"/>
            <a:ext cx="9846367" cy="4413193"/>
          </a:xfrm>
        </p:spPr>
        <p:txBody>
          <a:bodyPr>
            <a:normAutofit/>
          </a:bodyPr>
          <a:lstStyle/>
          <a:p>
            <a:r>
              <a:rPr lang="en-US" dirty="0"/>
              <a:t>Pause the slide show</a:t>
            </a:r>
          </a:p>
          <a:p>
            <a:r>
              <a:rPr lang="en-US" dirty="0"/>
              <a:t>Enter the Property Tax information from the NJ Checklist Credits section into TSO State Section (Step 15A)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00803"/>
            <a:ext cx="4114800" cy="301625"/>
          </a:xfrm>
        </p:spPr>
        <p:txBody>
          <a:bodyPr/>
          <a:lstStyle/>
          <a:p>
            <a:r>
              <a:rPr lang="en-US" sz="1200"/>
              <a:t>NJ Core Caldwell TY2019</a:t>
            </a:r>
            <a:endParaRPr lang="en-US" sz="12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251E97C6-B5EA-4059-8D5E-F0990EFE7977}" type="slidenum">
              <a:rPr lang="en-US" smtClean="0"/>
              <a:pPr/>
              <a:t>233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3D8E95-43ED-45C9-BC37-C8248D14DD9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870632"/>
      </p:ext>
    </p:extLst>
  </p:cSld>
  <p:clrMapOvr>
    <a:masterClrMapping/>
  </p:clrMapOvr>
  <p:transition advTm="12552"/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3733801" y="1360795"/>
            <a:ext cx="3886200" cy="501392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234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TSO – Property Tax Deduction on NJ 1040</a:t>
            </a:r>
          </a:p>
        </p:txBody>
      </p:sp>
      <p:sp>
        <p:nvSpPr>
          <p:cNvPr id="7" name="Oval 6"/>
          <p:cNvSpPr/>
          <p:nvPr/>
        </p:nvSpPr>
        <p:spPr>
          <a:xfrm>
            <a:off x="7111104" y="4876800"/>
            <a:ext cx="508897" cy="21499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686800" y="4799631"/>
            <a:ext cx="2668551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NJ property tax deduction</a:t>
            </a:r>
          </a:p>
        </p:txBody>
      </p:sp>
      <p:cxnSp>
        <p:nvCxnSpPr>
          <p:cNvPr id="9" name="Straight Arrow Connector 8"/>
          <p:cNvCxnSpPr>
            <a:cxnSpLocks/>
            <a:endCxn id="7" idx="6"/>
          </p:cNvCxnSpPr>
          <p:nvPr/>
        </p:nvCxnSpPr>
        <p:spPr bwMode="auto">
          <a:xfrm flipH="1">
            <a:off x="7620001" y="4984297"/>
            <a:ext cx="1066800" cy="1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0CA0B30-8585-447C-8742-0ABACD52276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84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70"/>
    </mc:Choice>
    <mc:Fallback xmlns="">
      <p:transition spd="slow" advTm="31770"/>
    </mc:Fallback>
  </mc:AlternateContent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A6D2884D-F630-4685-8C0A-8BF5E8CF4C6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45C3D6C-D016-4082-BFF5-4A03388D2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en-US" dirty="0"/>
              <a:t>Scenario Step 15b</a:t>
            </a:r>
            <a:br>
              <a:rPr lang="en-US" dirty="0"/>
            </a:br>
            <a:r>
              <a:rPr lang="en-US" dirty="0"/>
              <a:t>NJ Health Insurance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B6CF83-05F3-4BC2-864D-63C3110BC7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DFDE85-233D-45C3-B276-49A465F1DC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71C609-0F0D-4841-9F2F-030B3379F104}" type="slidenum">
              <a:rPr lang="en-US" altLang="en-US" smtClean="0"/>
              <a:pPr>
                <a:defRPr/>
              </a:pPr>
              <a:t>235</a:t>
            </a:fld>
            <a:endParaRPr lang="en-US" alt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609D480-ED4D-4502-BD70-A7364167411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07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82"/>
    </mc:Choice>
    <mc:Fallback xmlns="">
      <p:transition spd="slow" advTm="15682"/>
    </mc:Fallback>
  </mc:AlternateContent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236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TSO – Entering NJ Health Care Coverage</a:t>
            </a:r>
            <a:br>
              <a:rPr lang="en-US" dirty="0"/>
            </a:br>
            <a:r>
              <a:rPr lang="en-US" sz="2400" dirty="0"/>
              <a:t>State Section&gt;Tax&gt;Health Care Coverage (</a:t>
            </a:r>
            <a:r>
              <a:rPr lang="en-US" sz="2400" dirty="0" err="1"/>
              <a:t>Sch</a:t>
            </a:r>
            <a:r>
              <a:rPr lang="en-US" sz="2400" dirty="0"/>
              <a:t> NJ-HCC)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4294967295"/>
          </p:nvPr>
        </p:nvSpPr>
        <p:spPr>
          <a:xfrm>
            <a:off x="2438400" y="1371600"/>
            <a:ext cx="9753600" cy="441325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732694" y="3016609"/>
            <a:ext cx="2678169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NJ health insurance status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>
            <a:off x="3725836" y="3201275"/>
            <a:ext cx="1006858" cy="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090" y="1554511"/>
            <a:ext cx="8817110" cy="42291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Oval 9"/>
          <p:cNvSpPr/>
          <p:nvPr/>
        </p:nvSpPr>
        <p:spPr>
          <a:xfrm>
            <a:off x="8231806" y="5182169"/>
            <a:ext cx="2131394" cy="602056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81600" y="1802936"/>
            <a:ext cx="4944623" cy="8309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NJ Health Mandate will be covered in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more detail in a separate module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482A63E-A6E4-4EB2-B704-C44B7F300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61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88"/>
    </mc:Choice>
    <mc:Fallback xmlns="">
      <p:transition spd="slow" advTm="16488"/>
    </mc:Fallback>
  </mc:AlternateContent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r>
              <a:rPr lang="en-US" sz="1200"/>
              <a:t>NJ Core Caldwell TY2019</a:t>
            </a:r>
            <a:endParaRPr lang="en-US" sz="12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251E97C6-B5EA-4059-8D5E-F0990EFE7977}" type="slidenum">
              <a:rPr lang="en-US" smtClean="0"/>
              <a:pPr/>
              <a:t>237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Pause the slide show</a:t>
            </a:r>
          </a:p>
          <a:p>
            <a:r>
              <a:rPr lang="en-US" dirty="0"/>
              <a:t>Enter the NJ Health Insurance Information into TSO State Section (Step 15B)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TSO - Student Activity</a:t>
            </a:r>
            <a:br>
              <a:rPr lang="en-US" dirty="0"/>
            </a:br>
            <a:r>
              <a:rPr lang="en-US" sz="2400" dirty="0"/>
              <a:t>State Section&gt;Tax&gt;Health Care Coverage (Sch NJ-HCC)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6DB802-45B3-44DF-B0F2-2BF6BD6C9A9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86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25"/>
    </mc:Choice>
    <mc:Fallback xmlns="">
      <p:transition spd="slow" advTm="10725"/>
    </mc:Fallback>
  </mc:AlternateContent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BFE961AB-FE0D-4B18-9DA5-A822CF3FD5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8FCD7DB-D0AE-4803-AE44-0F678B9F6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en-US" dirty="0"/>
              <a:t>Scenario Step 15c</a:t>
            </a:r>
            <a:br>
              <a:rPr lang="en-US" dirty="0"/>
            </a:br>
            <a:r>
              <a:rPr lang="en-US" dirty="0"/>
              <a:t>NJ Basic Information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30855B-F94D-4830-B83C-04F0B1D562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F92B68-37BF-4864-A7DC-659345B70E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71C609-0F0D-4841-9F2F-030B3379F104}" type="slidenum">
              <a:rPr lang="en-US" altLang="en-US" smtClean="0"/>
              <a:pPr>
                <a:defRPr/>
              </a:pPr>
              <a:t>238</a:t>
            </a:fld>
            <a:endParaRPr lang="en-US" alt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8097547-D063-4F4A-B296-9FD0903C42E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393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84"/>
    </mc:Choice>
    <mc:Fallback xmlns="">
      <p:transition spd="slow" advTm="10684"/>
    </mc:Fallback>
  </mc:AlternateContent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239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NJ Checklist – Basic Information Section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1607746" y="1600200"/>
            <a:ext cx="8984054" cy="42925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7D8F9B-CC43-4C97-A103-EDD0ECEE4F0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96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78"/>
    </mc:Choice>
    <mc:Fallback xmlns="">
      <p:transition spd="slow" advTm="27378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24</a:t>
            </a:fld>
            <a:endParaRPr lang="en-US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1295400" y="1371600"/>
            <a:ext cx="9753600" cy="4893705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Nancy meets all the requirements to be claimed as a qualifying relative</a:t>
            </a:r>
          </a:p>
          <a:p>
            <a:pPr lvl="1"/>
            <a:r>
              <a:rPr lang="en-US" dirty="0"/>
              <a:t>Nancy is Mallory’s mother; parent is not required to live with taxpayer, but she did live with them for 11 months (Pub 4012 Page C-4 Step 2)</a:t>
            </a:r>
          </a:p>
          <a:p>
            <a:pPr lvl="1"/>
            <a:r>
              <a:rPr lang="en-US" dirty="0"/>
              <a:t>Had less than $4,200 in gross income (Pub 4012 Page C-4 Step 4)</a:t>
            </a:r>
          </a:p>
          <a:p>
            <a:pPr lvl="1"/>
            <a:r>
              <a:rPr lang="en-US" dirty="0" err="1"/>
              <a:t>Caldwells</a:t>
            </a:r>
            <a:r>
              <a:rPr lang="en-US" dirty="0"/>
              <a:t> paid more than half of Nancy’s total support (Pub 4012 Page C-5 Step 5)</a:t>
            </a:r>
          </a:p>
          <a:p>
            <a:r>
              <a:rPr lang="en-US" dirty="0"/>
              <a:t>Nancy has $2,500 of unearned income from a traditional IRA withdrawal and no earned income</a:t>
            </a:r>
          </a:p>
          <a:p>
            <a:pPr lvl="1"/>
            <a:r>
              <a:rPr lang="en-US" dirty="0"/>
              <a:t>Nancy has to file her own tax return since her unearned income &gt; $ 1,100 (Pub 4012 Chart B Page A-2)</a:t>
            </a:r>
          </a:p>
          <a:p>
            <a:pPr lvl="1"/>
            <a:r>
              <a:rPr lang="en-US" dirty="0"/>
              <a:t>On Nancy’s return, she will check box on Personal Information screen to say that </a:t>
            </a:r>
            <a:r>
              <a:rPr lang="en-US" dirty="0" err="1"/>
              <a:t>Caldwells</a:t>
            </a:r>
            <a:r>
              <a:rPr lang="en-US" dirty="0"/>
              <a:t> can claim her as a dependent 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77846" y="0"/>
            <a:ext cx="9751391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Dependency and Filing Requirement for Nancy Hughes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5728163"/>
            <a:ext cx="6520730" cy="514396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C26232-F502-470E-A332-6BAF8C4745E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04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018"/>
    </mc:Choice>
    <mc:Fallback xmlns="">
      <p:transition spd="slow" advTm="253018"/>
    </mc:Fallback>
  </mc:AlternateContent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-1" r="-11439" b="40320"/>
          <a:stretch/>
        </p:blipFill>
        <p:spPr>
          <a:xfrm>
            <a:off x="1962265" y="1727332"/>
            <a:ext cx="6495935" cy="40783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210854" y="4019176"/>
            <a:ext cx="4790146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# of claimed dependents under 22 who attended college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NJ Core Caldwell TY2019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820BBC-AC8A-41A2-B5A2-A38EDA68833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240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510" name="Text Box 3"/>
          <p:cNvSpPr txBox="1">
            <a:spLocks noChangeArrowheads="1"/>
          </p:cNvSpPr>
          <p:nvPr/>
        </p:nvSpPr>
        <p:spPr bwMode="auto">
          <a:xfrm>
            <a:off x="7581900" y="5486402"/>
            <a:ext cx="1371600" cy="275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8573" tIns="34286" rIns="68573" bIns="34286" anchor="ctr"/>
          <a:lstStyle>
            <a:lvl1pPr>
              <a:spcBef>
                <a:spcPts val="1000"/>
              </a:spcBef>
              <a:buClr>
                <a:srgbClr val="67202F"/>
              </a:buClr>
              <a:buSzPct val="90000"/>
              <a:buFont typeface="Calibri" panose="020F0502020204030204" pitchFamily="34" charset="0"/>
              <a:buChar char="●"/>
              <a:defRPr sz="40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984807"/>
              </a:buClr>
              <a:buFont typeface="Calibri" panose="020F0502020204030204" pitchFamily="34" charset="0"/>
              <a:buChar char="−"/>
              <a:defRPr sz="36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215968"/>
              </a:buClr>
              <a:buSzPct val="120000"/>
              <a:buFont typeface="Calibri" panose="020F0502020204030204" pitchFamily="34" charset="0"/>
              <a:buChar char="▪"/>
              <a:defRPr sz="32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ts val="500"/>
              </a:spcBef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ts val="500"/>
              </a:spcBef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F1FA2C8-F397-43F6-8CBD-12197FA9E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3" y="28835"/>
            <a:ext cx="9751391" cy="1143000"/>
          </a:xfrm>
        </p:spPr>
        <p:txBody>
          <a:bodyPr>
            <a:normAutofit/>
          </a:bodyPr>
          <a:lstStyle/>
          <a:p>
            <a:r>
              <a:rPr lang="en-US" dirty="0"/>
              <a:t>TSO – Entering NJ Basic Information Section</a:t>
            </a:r>
            <a:br>
              <a:rPr lang="en-US" dirty="0"/>
            </a:br>
            <a:r>
              <a:rPr lang="en-US" sz="2400" dirty="0"/>
              <a:t>State Section&gt;NJ&gt;Basic Information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 flipV="1">
            <a:off x="2438401" y="4189329"/>
            <a:ext cx="772453" cy="1671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1" name="Content Placeholder 10"/>
          <p:cNvPicPr>
            <a:picLocks noGrp="1" noChangeAspect="1"/>
          </p:cNvPicPr>
          <p:nvPr>
            <p:ph sz="quarter" idx="12"/>
          </p:nvPr>
        </p:nvPicPr>
        <p:blipFill>
          <a:blip r:embed="rId4"/>
          <a:stretch>
            <a:fillRect/>
          </a:stretch>
        </p:blipFill>
        <p:spPr>
          <a:xfrm>
            <a:off x="1981199" y="1344593"/>
            <a:ext cx="6477001" cy="3682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Oval 12"/>
          <p:cNvSpPr/>
          <p:nvPr/>
        </p:nvSpPr>
        <p:spPr>
          <a:xfrm>
            <a:off x="1962265" y="4004663"/>
            <a:ext cx="476136" cy="369332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325AD2-5EEE-4C04-817A-26C4C66B481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545464"/>
      </p:ext>
    </p:extLst>
  </p:cSld>
  <p:clrMapOvr>
    <a:masterClrMapping/>
  </p:clrMapOvr>
  <p:transition spd="slow" advTm="13674"/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5"/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1786356" y="1809402"/>
            <a:ext cx="8467037" cy="39520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NJ Core Caldwell TY2019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820BBC-AC8A-41A2-B5A2-A38EDA68833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241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510" name="Text Box 3"/>
          <p:cNvSpPr txBox="1">
            <a:spLocks noChangeArrowheads="1"/>
          </p:cNvSpPr>
          <p:nvPr/>
        </p:nvSpPr>
        <p:spPr bwMode="auto">
          <a:xfrm>
            <a:off x="7581900" y="5486402"/>
            <a:ext cx="1371600" cy="275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8573" tIns="34286" rIns="68573" bIns="34286" anchor="ctr"/>
          <a:lstStyle>
            <a:lvl1pPr>
              <a:spcBef>
                <a:spcPts val="1000"/>
              </a:spcBef>
              <a:buClr>
                <a:srgbClr val="67202F"/>
              </a:buClr>
              <a:buSzPct val="90000"/>
              <a:buFont typeface="Calibri" panose="020F0502020204030204" pitchFamily="34" charset="0"/>
              <a:buChar char="●"/>
              <a:defRPr sz="40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984807"/>
              </a:buClr>
              <a:buFont typeface="Calibri" panose="020F0502020204030204" pitchFamily="34" charset="0"/>
              <a:buChar char="−"/>
              <a:defRPr sz="36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215968"/>
              </a:buClr>
              <a:buSzPct val="120000"/>
              <a:buFont typeface="Calibri" panose="020F0502020204030204" pitchFamily="34" charset="0"/>
              <a:buChar char="▪"/>
              <a:defRPr sz="32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ts val="500"/>
              </a:spcBef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ts val="500"/>
              </a:spcBef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F1FA2C8-F397-43F6-8CBD-12197FA9E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3" y="28835"/>
            <a:ext cx="9751391" cy="1143000"/>
          </a:xfrm>
        </p:spPr>
        <p:txBody>
          <a:bodyPr>
            <a:normAutofit/>
          </a:bodyPr>
          <a:lstStyle/>
          <a:p>
            <a:r>
              <a:rPr lang="en-US" dirty="0"/>
              <a:t>TSO – Entering NJ Basic Information Section</a:t>
            </a:r>
            <a:br>
              <a:rPr lang="en-US" dirty="0"/>
            </a:br>
            <a:r>
              <a:rPr lang="en-US" sz="2700" dirty="0"/>
              <a:t>State Section&gt;NJ&gt;Basic Information                                               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9296400" y="2586018"/>
            <a:ext cx="2895600" cy="36933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29BE087-4D33-4DC7-8B62-C2758EF6C63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05ECF7-E5E8-4CB2-A207-57704A6115FF}"/>
              </a:ext>
            </a:extLst>
          </p:cNvPr>
          <p:cNvSpPr txBox="1"/>
          <p:nvPr/>
        </p:nvSpPr>
        <p:spPr>
          <a:xfrm>
            <a:off x="10114027" y="722498"/>
            <a:ext cx="7041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cont’d</a:t>
            </a:r>
          </a:p>
        </p:txBody>
      </p:sp>
    </p:spTree>
    <p:extLst>
      <p:ext uri="{BB962C8B-B14F-4D97-AF65-F5344CB8AC3E}">
        <p14:creationId xmlns:p14="http://schemas.microsoft.com/office/powerpoint/2010/main" val="3969145904"/>
      </p:ext>
    </p:extLst>
  </p:cSld>
  <p:clrMapOvr>
    <a:masterClrMapping/>
  </p:clrMapOvr>
  <p:transition spd="slow" advTm="8461"/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TSO - Student Activity</a:t>
            </a:r>
            <a:br>
              <a:rPr lang="en-US" dirty="0"/>
            </a:br>
            <a:r>
              <a:rPr lang="en-US" sz="2400" dirty="0"/>
              <a:t>State Section&gt;NJ&gt;Basic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2816" y="1579722"/>
            <a:ext cx="9846367" cy="4413193"/>
          </a:xfrm>
        </p:spPr>
        <p:txBody>
          <a:bodyPr>
            <a:normAutofit/>
          </a:bodyPr>
          <a:lstStyle/>
          <a:p>
            <a:r>
              <a:rPr lang="en-US" dirty="0"/>
              <a:t>Pause the slide show</a:t>
            </a:r>
          </a:p>
          <a:p>
            <a:r>
              <a:rPr lang="en-US" dirty="0"/>
              <a:t>Enter the items from the NJ Checklist Basic Information section into TSO State Section (Step 15c)</a:t>
            </a:r>
          </a:p>
          <a:p>
            <a:pPr lvl="1"/>
            <a:r>
              <a:rPr lang="en-US" dirty="0"/>
              <a:t>Must click Save/Back a few times and then Exit New Jersey Return before TSO will update NJ refund monitor</a:t>
            </a:r>
          </a:p>
          <a:p>
            <a:r>
              <a:rPr lang="en-US" dirty="0"/>
              <a:t>Check the Federal and NJ refund monitors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00803"/>
            <a:ext cx="4114800" cy="301625"/>
          </a:xfrm>
        </p:spPr>
        <p:txBody>
          <a:bodyPr/>
          <a:lstStyle/>
          <a:p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251E97C6-B5EA-4059-8D5E-F0990EFE7977}" type="slidenum">
              <a:rPr lang="en-US" smtClean="0"/>
              <a:pPr/>
              <a:t>242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837E93-8A22-483C-8E8F-60471DEC73E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407643"/>
      </p:ext>
    </p:extLst>
  </p:cSld>
  <p:clrMapOvr>
    <a:masterClrMapping/>
  </p:clrMapOvr>
  <p:transition advTm="34760"/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/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1447800" y="2260247"/>
            <a:ext cx="9501383" cy="24505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243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TSO – NJ 1040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940851" y="2966984"/>
            <a:ext cx="2982932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Extra exemption amount</a:t>
            </a:r>
          </a:p>
          <a:p>
            <a:r>
              <a:rPr lang="en-US" b="1" dirty="0">
                <a:solidFill>
                  <a:srgbClr val="FF0000"/>
                </a:solidFill>
              </a:rPr>
              <a:t>for college student under 22</a:t>
            </a:r>
          </a:p>
        </p:txBody>
      </p:sp>
      <p:sp>
        <p:nvSpPr>
          <p:cNvPr id="7" name="Oval 6"/>
          <p:cNvSpPr/>
          <p:nvPr/>
        </p:nvSpPr>
        <p:spPr>
          <a:xfrm>
            <a:off x="10203319" y="4058295"/>
            <a:ext cx="745864" cy="36130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676400" y="4114800"/>
            <a:ext cx="3124200" cy="304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/>
          <p:cNvCxnSpPr>
            <a:cxnSpLocks/>
          </p:cNvCxnSpPr>
          <p:nvPr/>
        </p:nvCxnSpPr>
        <p:spPr>
          <a:xfrm>
            <a:off x="9448800" y="3613315"/>
            <a:ext cx="754519" cy="56405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40F125C-E50A-463A-91CC-05FD56E7FFC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60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946"/>
    </mc:Choice>
    <mc:Fallback xmlns="">
      <p:transition spd="slow" advTm="91946"/>
    </mc:Fallback>
  </mc:AlternateContent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7A32528E-1C24-4D80-8B8D-A194B084E96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940B1F6-C76F-4F6E-8447-86FD7A3E9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en-US" dirty="0"/>
              <a:t>Scenario Step 15d</a:t>
            </a:r>
            <a:br>
              <a:rPr lang="en-US" dirty="0"/>
            </a:br>
            <a:r>
              <a:rPr lang="en-US" dirty="0"/>
              <a:t>NJ Income Subject To Tax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8D5EA6-1C9B-4619-A57D-71F7B75672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69E6CE-E6A4-4C46-A537-64D86F323D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71C609-0F0D-4841-9F2F-030B3379F104}" type="slidenum">
              <a:rPr lang="en-US" altLang="en-US" smtClean="0"/>
              <a:pPr>
                <a:defRPr/>
              </a:pPr>
              <a:t>244</a:t>
            </a:fld>
            <a:endParaRPr lang="en-US" alt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8F76CDC-835E-4246-935D-0ED6E81A026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97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10"/>
    </mc:Choice>
    <mc:Fallback xmlns="">
      <p:transition spd="slow" advTm="14310"/>
    </mc:Fallback>
  </mc:AlternateContent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NJ Checklist – Income Subject to Taxes Section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76400" y="1491436"/>
            <a:ext cx="6857999" cy="340036"/>
          </a:xfrm>
          <a:prstGeom prst="rect">
            <a:avLst/>
          </a:prstGeom>
          <a:ln>
            <a:noFill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2C11E525-5F38-465A-8629-C9A7F80AF012}" type="slidenum">
              <a:rPr lang="en-US" smtClean="0"/>
              <a:t>245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00803"/>
            <a:ext cx="4114800" cy="301625"/>
          </a:xfrm>
        </p:spPr>
        <p:txBody>
          <a:bodyPr/>
          <a:lstStyle/>
          <a:p>
            <a:r>
              <a:rPr lang="en-US"/>
              <a:t>NJ Core Caldwell TY2019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0" y="1831472"/>
            <a:ext cx="6857999" cy="47201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8839200" y="2514600"/>
            <a:ext cx="2351991" cy="20313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Caldwell does not</a:t>
            </a:r>
          </a:p>
          <a:p>
            <a:r>
              <a:rPr lang="en-US" b="1" dirty="0">
                <a:solidFill>
                  <a:srgbClr val="FF0000"/>
                </a:solidFill>
              </a:rPr>
              <a:t>know amount of IRA</a:t>
            </a:r>
          </a:p>
          <a:p>
            <a:r>
              <a:rPr lang="en-US" b="1" dirty="0">
                <a:solidFill>
                  <a:srgbClr val="FF0000"/>
                </a:solidFill>
              </a:rPr>
              <a:t>contributions so entire</a:t>
            </a:r>
          </a:p>
          <a:p>
            <a:r>
              <a:rPr lang="en-US" b="1" dirty="0">
                <a:solidFill>
                  <a:srgbClr val="FF0000"/>
                </a:solidFill>
              </a:rPr>
              <a:t>distribution is taxable </a:t>
            </a:r>
          </a:p>
          <a:p>
            <a:r>
              <a:rPr lang="en-US" b="1" dirty="0">
                <a:solidFill>
                  <a:srgbClr val="FF0000"/>
                </a:solidFill>
              </a:rPr>
              <a:t>For NJ;</a:t>
            </a:r>
          </a:p>
          <a:p>
            <a:r>
              <a:rPr lang="en-US" b="1" dirty="0">
                <a:solidFill>
                  <a:srgbClr val="FF0000"/>
                </a:solidFill>
              </a:rPr>
              <a:t>Amount flows through</a:t>
            </a:r>
          </a:p>
          <a:p>
            <a:r>
              <a:rPr lang="en-US" b="1" dirty="0">
                <a:solidFill>
                  <a:srgbClr val="FF0000"/>
                </a:solidFill>
              </a:rPr>
              <a:t>from Federal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45E56F-FB8D-40D5-B136-919B5C0D28A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077602"/>
      </p:ext>
    </p:extLst>
  </p:cSld>
  <p:clrMapOvr>
    <a:masterClrMapping/>
  </p:clrMapOvr>
  <p:transition advTm="157651"/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TSO – Entering NJ Income Subject to Tax Info</a:t>
            </a:r>
            <a:br>
              <a:rPr lang="en-US" dirty="0"/>
            </a:br>
            <a:r>
              <a:rPr lang="en-US" sz="2400" dirty="0"/>
              <a:t>State Section&gt;NJ&gt;Income Subject to Tax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75968" y="1523999"/>
            <a:ext cx="7440063" cy="3222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2C11E525-5F38-465A-8629-C9A7F80AF012}" type="slidenum">
              <a:rPr lang="en-US" smtClean="0"/>
              <a:t>246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00803"/>
            <a:ext cx="4114800" cy="301625"/>
          </a:xfrm>
        </p:spPr>
        <p:txBody>
          <a:bodyPr/>
          <a:lstStyle/>
          <a:p>
            <a:r>
              <a:rPr lang="en-US"/>
              <a:t>NJ Core Caldwell TY2019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2514600"/>
            <a:ext cx="601980" cy="3169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4724400"/>
            <a:ext cx="601980" cy="3169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38600" y="2514600"/>
            <a:ext cx="2625334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NJ net gambling winnings</a:t>
            </a:r>
          </a:p>
        </p:txBody>
      </p:sp>
      <p:cxnSp>
        <p:nvCxnSpPr>
          <p:cNvPr id="13" name="Straight Arrow Connector 12"/>
          <p:cNvCxnSpPr>
            <a:endCxn id="8" idx="3"/>
          </p:cNvCxnSpPr>
          <p:nvPr/>
        </p:nvCxnSpPr>
        <p:spPr bwMode="auto">
          <a:xfrm flipH="1">
            <a:off x="3116580" y="2667000"/>
            <a:ext cx="922020" cy="6096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6400800" y="3019430"/>
            <a:ext cx="3080780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TSO tells you Federal winnings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1508" y="3019431"/>
            <a:ext cx="759292" cy="36933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495800" y="4724400"/>
            <a:ext cx="5093317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To remove disability income (under age 65) from NJ</a:t>
            </a:r>
          </a:p>
        </p:txBody>
      </p:sp>
      <p:cxnSp>
        <p:nvCxnSpPr>
          <p:cNvPr id="19" name="Straight Arrow Connector 18"/>
          <p:cNvCxnSpPr/>
          <p:nvPr/>
        </p:nvCxnSpPr>
        <p:spPr bwMode="auto">
          <a:xfrm flipH="1" flipV="1">
            <a:off x="3116580" y="4909066"/>
            <a:ext cx="1348513" cy="22337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8753" y="1846206"/>
            <a:ext cx="7467277" cy="42011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Oval 19"/>
          <p:cNvSpPr/>
          <p:nvPr/>
        </p:nvSpPr>
        <p:spPr>
          <a:xfrm>
            <a:off x="2375969" y="5637815"/>
            <a:ext cx="595832" cy="409502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55422" y="5725602"/>
            <a:ext cx="3550203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To reduce jury duty pay for amount</a:t>
            </a:r>
          </a:p>
          <a:p>
            <a:r>
              <a:rPr lang="en-US" b="1" dirty="0">
                <a:solidFill>
                  <a:srgbClr val="FF0000"/>
                </a:solidFill>
              </a:rPr>
              <a:t>repaid to employer </a:t>
            </a:r>
          </a:p>
        </p:txBody>
      </p:sp>
      <p:cxnSp>
        <p:nvCxnSpPr>
          <p:cNvPr id="21" name="Straight Arrow Connector 20"/>
          <p:cNvCxnSpPr>
            <a:cxnSpLocks/>
          </p:cNvCxnSpPr>
          <p:nvPr/>
        </p:nvCxnSpPr>
        <p:spPr>
          <a:xfrm flipH="1">
            <a:off x="2999018" y="5842566"/>
            <a:ext cx="75640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A9C76F-F5A4-4EF2-A0BE-F9F094E4099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766374"/>
      </p:ext>
    </p:extLst>
  </p:cSld>
  <p:clrMapOvr>
    <a:masterClrMapping/>
  </p:clrMapOvr>
  <p:transition advTm="47094"/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2424BA4-EA6E-403D-B1DD-C8B71867D7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57400" y="1295400"/>
            <a:ext cx="5951101" cy="47243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TSO – Jury Duty Pay on NJ 1040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2C11E525-5F38-465A-8629-C9A7F80AF012}" type="slidenum">
              <a:rPr lang="en-US" smtClean="0"/>
              <a:t>247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00803"/>
            <a:ext cx="4114800" cy="301625"/>
          </a:xfrm>
        </p:spPr>
        <p:txBody>
          <a:bodyPr/>
          <a:lstStyle/>
          <a:p>
            <a:r>
              <a:rPr lang="en-US"/>
              <a:t>NJ Core Caldwell TY2019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8161" y="3923859"/>
            <a:ext cx="601980" cy="3169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991600" y="4038600"/>
            <a:ext cx="2095510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NJ net jury duty pay</a:t>
            </a:r>
          </a:p>
        </p:txBody>
      </p:sp>
      <p:cxnSp>
        <p:nvCxnSpPr>
          <p:cNvPr id="10" name="Straight Arrow Connector 9"/>
          <p:cNvCxnSpPr>
            <a:cxnSpLocks/>
            <a:endCxn id="8" idx="3"/>
          </p:cNvCxnSpPr>
          <p:nvPr/>
        </p:nvCxnSpPr>
        <p:spPr bwMode="auto">
          <a:xfrm flipH="1" flipV="1">
            <a:off x="7990141" y="4082355"/>
            <a:ext cx="1001460" cy="85706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FA5151-4C9F-4B03-B119-1CC8C4C95F1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565223"/>
      </p:ext>
    </p:extLst>
  </p:cSld>
  <p:clrMapOvr>
    <a:masterClrMapping/>
  </p:clrMapOvr>
  <p:transition advTm="13661"/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TSO - Student Activity</a:t>
            </a:r>
            <a:br>
              <a:rPr lang="en-US" dirty="0"/>
            </a:br>
            <a:r>
              <a:rPr lang="en-US" sz="2700" dirty="0"/>
              <a:t>State Section&gt;NJ&gt;Income Subject to Tax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8832" y="1371600"/>
            <a:ext cx="9846367" cy="4413193"/>
          </a:xfrm>
        </p:spPr>
        <p:txBody>
          <a:bodyPr>
            <a:normAutofit/>
          </a:bodyPr>
          <a:lstStyle/>
          <a:p>
            <a:r>
              <a:rPr lang="en-US" dirty="0"/>
              <a:t>Pause the slide show</a:t>
            </a:r>
          </a:p>
          <a:p>
            <a:r>
              <a:rPr lang="en-US" dirty="0"/>
              <a:t>Enter the items from the NJ Checklist Income Subject to Tax section into TSO State Section (Step 15D)</a:t>
            </a:r>
          </a:p>
          <a:p>
            <a:pPr lvl="1"/>
            <a:r>
              <a:rPr lang="en-US" dirty="0"/>
              <a:t>Must click Save/Back a few times and then Exit New Jersey Return before TSO will update NJ refund monitor</a:t>
            </a:r>
          </a:p>
          <a:p>
            <a:r>
              <a:rPr lang="en-US" dirty="0"/>
              <a:t>Check the Federal and NJ refund monitors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00803"/>
            <a:ext cx="4114800" cy="301625"/>
          </a:xfrm>
        </p:spPr>
        <p:txBody>
          <a:bodyPr/>
          <a:lstStyle/>
          <a:p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251E97C6-B5EA-4059-8D5E-F0990EFE7977}" type="slidenum">
              <a:rPr lang="en-US" smtClean="0"/>
              <a:pPr/>
              <a:t>248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278D81-4FFA-4169-A529-BD7033D8E3C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57914"/>
      </p:ext>
    </p:extLst>
  </p:cSld>
  <p:clrMapOvr>
    <a:masterClrMapping/>
  </p:clrMapOvr>
  <p:transition advTm="27543"/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170B3698-454C-4772-B48B-E77FDC63EB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C220A6D-6B54-4191-BB45-1C9A24B97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en-US" dirty="0"/>
              <a:t>Scenario Step 15e</a:t>
            </a:r>
            <a:br>
              <a:rPr lang="en-US" dirty="0"/>
            </a:br>
            <a:r>
              <a:rPr lang="en-US" dirty="0"/>
              <a:t>NJ Subtractions From Income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53777A-5824-41B8-908E-1798E06A30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A0E480-7353-4BE0-B15C-CD924847BF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71C609-0F0D-4841-9F2F-030B3379F104}" type="slidenum">
              <a:rPr lang="en-US" altLang="en-US" smtClean="0"/>
              <a:pPr>
                <a:defRPr/>
              </a:pPr>
              <a:t>249</a:t>
            </a:fld>
            <a:endParaRPr lang="en-US" alt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16E5724-8E0C-40F1-B67F-0FD06D85C3A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39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85"/>
    </mc:Choice>
    <mc:Fallback xmlns="">
      <p:transition spd="slow" advTm="13085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7222" y="1703613"/>
            <a:ext cx="6569059" cy="46971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AE820BBC-AC8A-41A2-B5A2-A38EDA688333}" type="slidenum">
              <a:rPr lang="en-US" altLang="en-US" smtClean="0"/>
              <a:pPr/>
              <a:t>25</a:t>
            </a:fld>
            <a:endParaRPr lang="en-US" alt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quarter" idx="12"/>
          </p:nvPr>
        </p:nvPicPr>
        <p:blipFill>
          <a:blip r:embed="rId4"/>
          <a:stretch>
            <a:fillRect/>
          </a:stretch>
        </p:blipFill>
        <p:spPr>
          <a:xfrm>
            <a:off x="2663082" y="1351139"/>
            <a:ext cx="6553199" cy="3524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1506" name="Rectangle 9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en-US" dirty="0"/>
              <a:t>TSO – Entering Dependent Information</a:t>
            </a:r>
            <a:br>
              <a:rPr lang="en-GB" altLang="en-US" dirty="0"/>
            </a:br>
            <a:r>
              <a:rPr lang="en-GB" altLang="en-US" sz="2700" dirty="0"/>
              <a:t>Basic Information&gt;Dependents/Qualifying Persons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13584" y="2247221"/>
            <a:ext cx="4572000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TSO populates based on taxpayer’s last name; Correct to Hughes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07867" y="5325607"/>
            <a:ext cx="2511008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Relationship to taxpayer</a:t>
            </a:r>
          </a:p>
        </p:txBody>
      </p:sp>
      <p:cxnSp>
        <p:nvCxnSpPr>
          <p:cNvPr id="14" name="Straight Arrow Connector 13"/>
          <p:cNvCxnSpPr/>
          <p:nvPr/>
        </p:nvCxnSpPr>
        <p:spPr bwMode="auto">
          <a:xfrm flipH="1">
            <a:off x="3927765" y="5510273"/>
            <a:ext cx="1980102" cy="14068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flipH="1">
            <a:off x="4766336" y="2506272"/>
            <a:ext cx="1235875" cy="3974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5122322" y="5862243"/>
            <a:ext cx="1759777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Enter 11 months</a:t>
            </a:r>
          </a:p>
        </p:txBody>
      </p:sp>
      <p:cxnSp>
        <p:nvCxnSpPr>
          <p:cNvPr id="21" name="Straight Arrow Connector 20"/>
          <p:cNvCxnSpPr/>
          <p:nvPr/>
        </p:nvCxnSpPr>
        <p:spPr bwMode="auto">
          <a:xfrm flipH="1">
            <a:off x="3581400" y="6033421"/>
            <a:ext cx="1509390" cy="2254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2156" y="5862351"/>
            <a:ext cx="563880" cy="44500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7222" y="2346156"/>
            <a:ext cx="934178" cy="445008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 flipV="1">
            <a:off x="2663082" y="5325607"/>
            <a:ext cx="813406" cy="369332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59F494-2F0B-4FCA-B4CC-8FEA6C2DF8E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864007"/>
      </p:ext>
    </p:extLst>
  </p:cSld>
  <p:clrMapOvr>
    <a:masterClrMapping/>
  </p:clrMapOvr>
  <p:transition spd="slow" advTm="66959"/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31346" y="2081291"/>
            <a:ext cx="9022304" cy="32745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NJ Checklist – Subtraction from Income Section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2C11E525-5F38-465A-8629-C9A7F80AF012}" type="slidenum">
              <a:rPr lang="en-US" smtClean="0"/>
              <a:t>250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00803"/>
            <a:ext cx="4114800" cy="301625"/>
          </a:xfrm>
        </p:spPr>
        <p:txBody>
          <a:bodyPr/>
          <a:lstStyle/>
          <a:p>
            <a:r>
              <a:rPr lang="en-US"/>
              <a:t>NJ Core Caldwell TY2019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3F2958-4002-4126-8049-40154BF4132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783918"/>
      </p:ext>
    </p:extLst>
  </p:cSld>
  <p:clrMapOvr>
    <a:masterClrMapping/>
  </p:clrMapOvr>
  <p:transition advTm="93777"/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83958" y="1367565"/>
            <a:ext cx="6437802" cy="49312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TSO – Entering NJ Subtractions From Income Info</a:t>
            </a:r>
            <a:br>
              <a:rPr lang="en-US" dirty="0"/>
            </a:br>
            <a:r>
              <a:rPr lang="en-US" sz="2700" dirty="0"/>
              <a:t>State Section&gt;NJ&gt;Subtractions From Income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2C11E525-5F38-465A-8629-C9A7F80AF012}" type="slidenum">
              <a:rPr lang="en-US" smtClean="0"/>
              <a:t>251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00803"/>
            <a:ext cx="4114800" cy="301625"/>
          </a:xfrm>
        </p:spPr>
        <p:txBody>
          <a:bodyPr/>
          <a:lstStyle/>
          <a:p>
            <a:r>
              <a:rPr lang="en-US"/>
              <a:t>NJ Core Caldwell TY2019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2814" y="5965079"/>
            <a:ext cx="601980" cy="3169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38600" y="2514600"/>
            <a:ext cx="184731" cy="369332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32427" y="4724400"/>
            <a:ext cx="5289333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To add health insurance premiums payroll deductions</a:t>
            </a:r>
          </a:p>
          <a:p>
            <a:r>
              <a:rPr lang="en-US" b="1" dirty="0">
                <a:solidFill>
                  <a:srgbClr val="FF0000"/>
                </a:solidFill>
              </a:rPr>
              <a:t>to NJ medical expenses</a:t>
            </a:r>
          </a:p>
        </p:txBody>
      </p:sp>
      <p:cxnSp>
        <p:nvCxnSpPr>
          <p:cNvPr id="19" name="Straight Arrow Connector 18"/>
          <p:cNvCxnSpPr>
            <a:cxnSpLocks/>
            <a:stCxn id="18" idx="1"/>
          </p:cNvCxnSpPr>
          <p:nvPr/>
        </p:nvCxnSpPr>
        <p:spPr bwMode="auto">
          <a:xfrm flipH="1">
            <a:off x="2784835" y="5047566"/>
            <a:ext cx="747592" cy="947012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4ED2EB-020B-4A58-9A77-A54CEEDC1EA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358180"/>
      </p:ext>
    </p:extLst>
  </p:cSld>
  <p:clrMapOvr>
    <a:masterClrMapping/>
  </p:clrMapOvr>
  <p:transition advTm="26564"/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TSO - Student Activity</a:t>
            </a:r>
            <a:br>
              <a:rPr lang="en-US" dirty="0"/>
            </a:br>
            <a:r>
              <a:rPr lang="en-US" sz="2400" dirty="0"/>
              <a:t>State Section&gt;NJ&gt;Subtractions From Income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579722"/>
            <a:ext cx="9846367" cy="4413193"/>
          </a:xfrm>
        </p:spPr>
        <p:txBody>
          <a:bodyPr>
            <a:normAutofit/>
          </a:bodyPr>
          <a:lstStyle/>
          <a:p>
            <a:r>
              <a:rPr lang="en-US" dirty="0"/>
              <a:t>Pause the slide show</a:t>
            </a:r>
          </a:p>
          <a:p>
            <a:r>
              <a:rPr lang="en-US" dirty="0"/>
              <a:t>Enter the items from the NJ Checklist Subtractions from Income section into TSO State Section (Step 15E)</a:t>
            </a:r>
          </a:p>
          <a:p>
            <a:pPr lvl="1"/>
            <a:r>
              <a:rPr lang="en-US" dirty="0"/>
              <a:t>Must click Save/Back a few times and then Exit New Jersey Return before TSO will update NJ refund monitor</a:t>
            </a:r>
          </a:p>
          <a:p>
            <a:r>
              <a:rPr lang="en-US" dirty="0"/>
              <a:t>Check the Federal and NJ refund monitors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00803"/>
            <a:ext cx="4114800" cy="301625"/>
          </a:xfrm>
        </p:spPr>
        <p:txBody>
          <a:bodyPr/>
          <a:lstStyle/>
          <a:p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251E97C6-B5EA-4059-8D5E-F0990EFE7977}" type="slidenum">
              <a:rPr lang="en-US" smtClean="0"/>
              <a:pPr/>
              <a:t>252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950425-40FE-4CC2-AF7D-B3E1491A055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531708"/>
      </p:ext>
    </p:extLst>
  </p:cSld>
  <p:clrMapOvr>
    <a:masterClrMapping/>
  </p:clrMapOvr>
  <p:transition advTm="20126"/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AC7A08A3-5155-4C03-8711-3799170D85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46090" y="1384639"/>
            <a:ext cx="6265153" cy="46678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TSO – Medical Expenses on NJ 1040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2C11E525-5F38-465A-8629-C9A7F80AF012}" type="slidenum">
              <a:rPr lang="en-US" smtClean="0"/>
              <a:t>253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00803"/>
            <a:ext cx="4114800" cy="301625"/>
          </a:xfrm>
        </p:spPr>
        <p:txBody>
          <a:bodyPr/>
          <a:lstStyle/>
          <a:p>
            <a:r>
              <a:rPr lang="en-US"/>
              <a:t>NJ Core Caldwell TY2019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5999" y="5334389"/>
            <a:ext cx="505937" cy="2449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694492" y="5201263"/>
            <a:ext cx="2286000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Medical expenses &gt;</a:t>
            </a:r>
          </a:p>
          <a:p>
            <a:r>
              <a:rPr lang="en-US" b="1" dirty="0">
                <a:solidFill>
                  <a:srgbClr val="FF0000"/>
                </a:solidFill>
              </a:rPr>
              <a:t>2% of NJ gross income</a:t>
            </a:r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 flipV="1">
            <a:off x="7781936" y="5429505"/>
            <a:ext cx="941864" cy="27342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9067800" y="2915049"/>
            <a:ext cx="184731" cy="369332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61FE40-F21A-47BB-A7AD-280118BD9DC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57388"/>
      </p:ext>
    </p:extLst>
  </p:cSld>
  <p:clrMapOvr>
    <a:masterClrMapping/>
  </p:clrMapOvr>
  <p:transition advTm="16568"/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0473C8F4-0225-4904-842B-539E428557F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9E15C24-04F9-4A8A-9726-9A178E74C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en-US" dirty="0"/>
              <a:t>Scenario Step 15f</a:t>
            </a:r>
            <a:br>
              <a:rPr lang="en-US" dirty="0"/>
            </a:br>
            <a:r>
              <a:rPr lang="en-US" dirty="0"/>
              <a:t>NJ Use Tax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727382-0DBD-4B0C-BACF-ABE1DAD2C7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F44F2A-08F4-422F-9404-068B29AC3E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71C609-0F0D-4841-9F2F-030B3379F104}" type="slidenum">
              <a:rPr lang="en-US" altLang="en-US" smtClean="0"/>
              <a:pPr>
                <a:defRPr/>
              </a:pPr>
              <a:t>254</a:t>
            </a:fld>
            <a:endParaRPr lang="en-US" alt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AE72EBF-087F-49C4-A945-5B0C634BDA4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00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34"/>
    </mc:Choice>
    <mc:Fallback xmlns="">
      <p:transition spd="slow" advTm="16134"/>
    </mc:Fallback>
  </mc:AlternateContent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255</a:t>
            </a:fld>
            <a:endParaRPr lang="en-US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1219200" y="1524000"/>
            <a:ext cx="9753600" cy="4419600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 dirty="0"/>
              <a:t>Individual buys a product/service outside of NJ (or through Internet, catalogue, TV), intended for use in NJ </a:t>
            </a:r>
          </a:p>
          <a:p>
            <a:pPr lvl="1"/>
            <a:r>
              <a:rPr lang="en-US" altLang="en-US" dirty="0"/>
              <a:t>If seller did not collect sales tax:</a:t>
            </a:r>
          </a:p>
          <a:p>
            <a:pPr lvl="2"/>
            <a:r>
              <a:rPr lang="en-US" altLang="en-US" dirty="0"/>
              <a:t>Purchaser should pay NJ use tax at NJ sales tax rate (6.625%)</a:t>
            </a:r>
          </a:p>
          <a:p>
            <a:pPr lvl="1"/>
            <a:r>
              <a:rPr lang="en-US" altLang="en-US" dirty="0"/>
              <a:t>If seller did collect sales tax but at a rate lower than New Jersey’s sales tax rate:</a:t>
            </a:r>
          </a:p>
          <a:p>
            <a:pPr lvl="2"/>
            <a:r>
              <a:rPr lang="en-US" altLang="en-US" dirty="0"/>
              <a:t>Purchaser should pay the difference in sales tax</a:t>
            </a:r>
          </a:p>
          <a:p>
            <a:pPr lvl="1"/>
            <a:r>
              <a:rPr lang="en-US" altLang="en-US" dirty="0"/>
              <a:t>If seller collected sales tax at 6.625% rate, then no use tax is due</a:t>
            </a:r>
          </a:p>
          <a:p>
            <a:pPr lvl="1"/>
            <a:r>
              <a:rPr lang="en-US" altLang="en-US" dirty="0"/>
              <a:t>Gets reported on NJ 1040 line 50</a:t>
            </a:r>
          </a:p>
          <a:p>
            <a:r>
              <a:rPr lang="en-US" altLang="en-US" dirty="0"/>
              <a:t>Refer to NJ Special Handling document</a:t>
            </a:r>
          </a:p>
          <a:p>
            <a:endParaRPr lang="en-US" altLang="en-US" dirty="0"/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NJ Use Tax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0B527F2-DA00-483D-A311-37DF218A59F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34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638"/>
    </mc:Choice>
    <mc:Fallback xmlns="">
      <p:transition spd="slow" advTm="108638"/>
    </mc:Fallback>
  </mc:AlternateContent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256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NJ Checklist – Use Tax</a:t>
            </a:r>
          </a:p>
        </p:txBody>
      </p:sp>
      <p:pic>
        <p:nvPicPr>
          <p:cNvPr id="7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799250"/>
            <a:ext cx="7892486" cy="533535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3332785"/>
            <a:ext cx="7892486" cy="1315415"/>
          </a:xfrm>
          <a:prstGeom prst="rect">
            <a:avLst/>
          </a:prstGeom>
          <a:ln>
            <a:noFill/>
          </a:ln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167ACC-B489-4422-8EEB-79FFC5A8823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9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904"/>
    </mc:Choice>
    <mc:Fallback xmlns="">
      <p:transition spd="slow" advTm="57904"/>
    </mc:Fallback>
  </mc:AlternateContent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1" y="1639608"/>
            <a:ext cx="8639178" cy="427964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NJ Core Caldwell TY2019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820BBC-AC8A-41A2-B5A2-A38EDA68833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257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510" name="Text Box 3"/>
          <p:cNvSpPr txBox="1">
            <a:spLocks noChangeArrowheads="1"/>
          </p:cNvSpPr>
          <p:nvPr/>
        </p:nvSpPr>
        <p:spPr bwMode="auto">
          <a:xfrm>
            <a:off x="7581900" y="5486402"/>
            <a:ext cx="1371600" cy="275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8573" tIns="34286" rIns="68573" bIns="34286" anchor="ctr"/>
          <a:lstStyle>
            <a:lvl1pPr>
              <a:spcBef>
                <a:spcPts val="1000"/>
              </a:spcBef>
              <a:buClr>
                <a:srgbClr val="67202F"/>
              </a:buClr>
              <a:buSzPct val="90000"/>
              <a:buFont typeface="Calibri" panose="020F0502020204030204" pitchFamily="34" charset="0"/>
              <a:buChar char="●"/>
              <a:defRPr sz="40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984807"/>
              </a:buClr>
              <a:buFont typeface="Calibri" panose="020F0502020204030204" pitchFamily="34" charset="0"/>
              <a:buChar char="−"/>
              <a:defRPr sz="36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215968"/>
              </a:buClr>
              <a:buSzPct val="120000"/>
              <a:buFont typeface="Calibri" panose="020F0502020204030204" pitchFamily="34" charset="0"/>
              <a:buChar char="▪"/>
              <a:defRPr sz="32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ts val="500"/>
              </a:spcBef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ts val="500"/>
              </a:spcBef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F1FA2C8-F397-43F6-8CBD-12197FA9E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3" y="28835"/>
            <a:ext cx="9965630" cy="1143000"/>
          </a:xfrm>
        </p:spPr>
        <p:txBody>
          <a:bodyPr>
            <a:normAutofit/>
          </a:bodyPr>
          <a:lstStyle/>
          <a:p>
            <a:r>
              <a:rPr lang="en-US" dirty="0"/>
              <a:t>TSO – Entering NJ Use Tax</a:t>
            </a:r>
            <a:br>
              <a:rPr lang="en-US" dirty="0"/>
            </a:br>
            <a:r>
              <a:rPr lang="en-US" sz="2400" dirty="0"/>
              <a:t>State Section&gt;NJ&gt;Tax&gt;Use Tax Due on Out-of-State Purchases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43507" y="3917145"/>
            <a:ext cx="3280322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NJ use tax due on TV purchased</a:t>
            </a:r>
          </a:p>
          <a:p>
            <a:r>
              <a:rPr lang="en-US" b="1" dirty="0">
                <a:solidFill>
                  <a:srgbClr val="FF0000"/>
                </a:solidFill>
              </a:rPr>
              <a:t>in Delaware</a:t>
            </a:r>
          </a:p>
        </p:txBody>
      </p:sp>
      <p:cxnSp>
        <p:nvCxnSpPr>
          <p:cNvPr id="10" name="Straight Arrow Connector 9"/>
          <p:cNvCxnSpPr>
            <a:endCxn id="15" idx="6"/>
          </p:cNvCxnSpPr>
          <p:nvPr/>
        </p:nvCxnSpPr>
        <p:spPr bwMode="auto">
          <a:xfrm flipH="1" flipV="1">
            <a:off x="2667000" y="4168372"/>
            <a:ext cx="1905000" cy="1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5744462" y="5955349"/>
            <a:ext cx="184731" cy="369332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 flipV="1">
            <a:off x="2057401" y="3917145"/>
            <a:ext cx="609599" cy="502454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2253A7-9B06-4F79-BB15-6E860CEE5E7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85792"/>
      </p:ext>
    </p:extLst>
  </p:cSld>
  <p:clrMapOvr>
    <a:masterClrMapping/>
  </p:clrMapOvr>
  <p:transition spd="slow" advTm="14007"/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TSO - Student Activity</a:t>
            </a:r>
            <a:br>
              <a:rPr lang="en-US" dirty="0"/>
            </a:br>
            <a:r>
              <a:rPr lang="en-US" sz="2700" dirty="0"/>
              <a:t>State Section&gt;NJ&gt;Tax&gt;Use Tax Due on Out-of-State Purchases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532445"/>
            <a:ext cx="9846367" cy="4413193"/>
          </a:xfrm>
        </p:spPr>
        <p:txBody>
          <a:bodyPr>
            <a:normAutofit/>
          </a:bodyPr>
          <a:lstStyle/>
          <a:p>
            <a:r>
              <a:rPr lang="en-US" dirty="0"/>
              <a:t>Pause the slide show</a:t>
            </a:r>
          </a:p>
          <a:p>
            <a:r>
              <a:rPr lang="en-US" dirty="0"/>
              <a:t>Enter the items from the NJ Checklist Tax section into TSO State Section (Step 15F)</a:t>
            </a:r>
          </a:p>
          <a:p>
            <a:pPr lvl="1"/>
            <a:r>
              <a:rPr lang="en-US" dirty="0"/>
              <a:t>Must click Save/Back a few times and then Exit New Jersey Return before TSO will update NJ refund monitor</a:t>
            </a:r>
          </a:p>
          <a:p>
            <a:r>
              <a:rPr lang="en-US" dirty="0"/>
              <a:t>Check Federal and NJ refund monitors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00803"/>
            <a:ext cx="4114800" cy="301625"/>
          </a:xfrm>
        </p:spPr>
        <p:txBody>
          <a:bodyPr/>
          <a:lstStyle/>
          <a:p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251E97C6-B5EA-4059-8D5E-F0990EFE7977}" type="slidenum">
              <a:rPr lang="en-US" smtClean="0"/>
              <a:pPr/>
              <a:t>258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7EB146-AD0D-4764-8A5B-C9873BD2C84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088687"/>
      </p:ext>
    </p:extLst>
  </p:cSld>
  <p:clrMapOvr>
    <a:masterClrMapping/>
  </p:clrMapOvr>
  <p:transition advTm="7966"/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4C0782BC-AC10-45AC-81B6-2CAEABFE23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04392" y="1266499"/>
            <a:ext cx="4114800" cy="518136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TSO – Use Tax on NJ 1040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2C11E525-5F38-465A-8629-C9A7F80AF012}" type="slidenum">
              <a:rPr lang="en-US" smtClean="0"/>
              <a:t>259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00803"/>
            <a:ext cx="4114800" cy="301625"/>
          </a:xfrm>
        </p:spPr>
        <p:txBody>
          <a:bodyPr/>
          <a:lstStyle/>
          <a:p>
            <a:r>
              <a:rPr lang="en-US"/>
              <a:t>NJ Core Caldwell TY2019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7391" y="6061224"/>
            <a:ext cx="505937" cy="2449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686800" y="5957871"/>
            <a:ext cx="1323457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NJ use tax</a:t>
            </a:r>
          </a:p>
        </p:txBody>
      </p:sp>
      <p:cxnSp>
        <p:nvCxnSpPr>
          <p:cNvPr id="10" name="Straight Arrow Connector 9"/>
          <p:cNvCxnSpPr>
            <a:cxnSpLocks/>
            <a:stCxn id="9" idx="1"/>
          </p:cNvCxnSpPr>
          <p:nvPr/>
        </p:nvCxnSpPr>
        <p:spPr bwMode="auto">
          <a:xfrm flipH="1">
            <a:off x="7676926" y="6142537"/>
            <a:ext cx="1009874" cy="41144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9067800" y="2915049"/>
            <a:ext cx="184731" cy="369332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6F4646-E1A7-49C6-84EA-8025E8ACBC2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40304"/>
      </p:ext>
    </p:extLst>
  </p:cSld>
  <p:clrMapOvr>
    <a:masterClrMapping/>
  </p:clrMapOvr>
  <p:transition advTm="12945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TSO - Student Activity</a:t>
            </a:r>
            <a:br>
              <a:rPr lang="en-US" dirty="0"/>
            </a:br>
            <a:r>
              <a:rPr lang="en-GB" altLang="en-US" sz="2700" dirty="0"/>
              <a:t>Basic Information&gt;Dependents/Qualifying Persons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616116"/>
            <a:ext cx="9753600" cy="4413193"/>
          </a:xfrm>
        </p:spPr>
        <p:txBody>
          <a:bodyPr>
            <a:normAutofit/>
          </a:bodyPr>
          <a:lstStyle/>
          <a:p>
            <a:r>
              <a:rPr lang="en-US" dirty="0"/>
              <a:t>Pause the slide show</a:t>
            </a:r>
          </a:p>
          <a:p>
            <a:r>
              <a:rPr lang="en-US" dirty="0"/>
              <a:t>Enter the information for Jason and Nancy Hughes on 2 separate Dependent screens in TSO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00803"/>
            <a:ext cx="4114800" cy="301625"/>
          </a:xfrm>
        </p:spPr>
        <p:txBody>
          <a:bodyPr/>
          <a:lstStyle/>
          <a:p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251E97C6-B5EA-4059-8D5E-F0990EFE7977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AC734D-7B9A-4EC1-801E-C30E2A0461D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982604"/>
      </p:ext>
    </p:extLst>
  </p:cSld>
  <p:clrMapOvr>
    <a:masterClrMapping/>
  </p:clrMapOvr>
  <p:transition advTm="14535"/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DF5ACFA7-B1C9-4B94-ACD9-63B3520C6F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67C2535-F0CB-42DC-A035-5639A363A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en-US" dirty="0"/>
              <a:t>Scenario Step 15g</a:t>
            </a:r>
            <a:br>
              <a:rPr lang="en-US" dirty="0"/>
            </a:br>
            <a:r>
              <a:rPr lang="en-US" dirty="0"/>
              <a:t>NJ Estimated Payment Vouchers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873B8C-D7CB-48A1-B562-8DF5009164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170010-DDC8-4992-846D-063D9988C0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71C609-0F0D-4841-9F2F-030B3379F104}" type="slidenum">
              <a:rPr lang="en-US" altLang="en-US" smtClean="0"/>
              <a:pPr>
                <a:defRPr/>
              </a:pPr>
              <a:t>260</a:t>
            </a:fld>
            <a:endParaRPr lang="en-US" alt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C0104E3-6491-4ABA-8E12-C03ED176E9E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94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29"/>
    </mc:Choice>
    <mc:Fallback xmlns="">
      <p:transition spd="slow" advTm="32329"/>
    </mc:Fallback>
  </mc:AlternateContent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261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NJ Checklist – Miscellaneous Forms Section</a:t>
            </a:r>
          </a:p>
        </p:txBody>
      </p:sp>
      <p:pic>
        <p:nvPicPr>
          <p:cNvPr id="7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4304" y="2799250"/>
            <a:ext cx="7235495" cy="533535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4305" y="3332785"/>
            <a:ext cx="7235495" cy="771569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6130CD-6034-47CC-8A7F-7F993F23074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99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61"/>
    </mc:Choice>
    <mc:Fallback xmlns="">
      <p:transition spd="slow" advTm="35461"/>
    </mc:Fallback>
  </mc:AlternateContent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9485" y="1321702"/>
            <a:ext cx="7000266" cy="49829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NJ Core Caldwell TY2019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820BBC-AC8A-41A2-B5A2-A38EDA68833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262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510" name="Text Box 3"/>
          <p:cNvSpPr txBox="1">
            <a:spLocks noChangeArrowheads="1"/>
          </p:cNvSpPr>
          <p:nvPr/>
        </p:nvSpPr>
        <p:spPr bwMode="auto">
          <a:xfrm>
            <a:off x="7581900" y="5486402"/>
            <a:ext cx="1371600" cy="275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8573" tIns="34286" rIns="68573" bIns="34286" anchor="ctr"/>
          <a:lstStyle>
            <a:lvl1pPr>
              <a:spcBef>
                <a:spcPts val="1000"/>
              </a:spcBef>
              <a:buClr>
                <a:srgbClr val="67202F"/>
              </a:buClr>
              <a:buSzPct val="90000"/>
              <a:buFont typeface="Calibri" panose="020F0502020204030204" pitchFamily="34" charset="0"/>
              <a:buChar char="●"/>
              <a:defRPr sz="40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984807"/>
              </a:buClr>
              <a:buFont typeface="Calibri" panose="020F0502020204030204" pitchFamily="34" charset="0"/>
              <a:buChar char="−"/>
              <a:defRPr sz="36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215968"/>
              </a:buClr>
              <a:buSzPct val="120000"/>
              <a:buFont typeface="Calibri" panose="020F0502020204030204" pitchFamily="34" charset="0"/>
              <a:buChar char="▪"/>
              <a:defRPr sz="32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ts val="500"/>
              </a:spcBef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ts val="500"/>
              </a:spcBef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F1FA2C8-F397-43F6-8CBD-12197FA9E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3" y="28835"/>
            <a:ext cx="996563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TSO – Entering NJ Estimated Tax Payment Vouchers</a:t>
            </a:r>
            <a:br>
              <a:rPr lang="en-US" dirty="0"/>
            </a:br>
            <a:r>
              <a:rPr lang="en-US" sz="2700" dirty="0"/>
              <a:t>State Section&gt;NJ&gt;Miscellaneous Forms&gt;Estimated Payment Vouchers,  Form NJ-1040-ES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40812" y="3917146"/>
            <a:ext cx="3963649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NJ estimated tax payment vouchers for </a:t>
            </a:r>
          </a:p>
          <a:p>
            <a:r>
              <a:rPr lang="en-US" b="1" dirty="0">
                <a:solidFill>
                  <a:srgbClr val="FF0000"/>
                </a:solidFill>
              </a:rPr>
              <a:t>next tax year </a:t>
            </a:r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 flipV="1">
            <a:off x="3094916" y="3591344"/>
            <a:ext cx="1945896" cy="449927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flipH="1">
            <a:off x="3094916" y="4082974"/>
            <a:ext cx="1938727" cy="18838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5744462" y="5955349"/>
            <a:ext cx="184731" cy="369332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2549485" y="3376874"/>
            <a:ext cx="498515" cy="283951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2572943" y="4030157"/>
            <a:ext cx="498515" cy="283951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2572943" y="4631458"/>
            <a:ext cx="498515" cy="283951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2535147" y="5237760"/>
            <a:ext cx="498515" cy="283951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21" name="Straight Arrow Connector 20"/>
          <p:cNvCxnSpPr>
            <a:cxnSpLocks/>
          </p:cNvCxnSpPr>
          <p:nvPr/>
        </p:nvCxnSpPr>
        <p:spPr>
          <a:xfrm flipH="1">
            <a:off x="3094916" y="4143928"/>
            <a:ext cx="1922438" cy="62950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cxnSpLocks/>
          </p:cNvCxnSpPr>
          <p:nvPr/>
        </p:nvCxnSpPr>
        <p:spPr>
          <a:xfrm flipH="1">
            <a:off x="3094916" y="4131417"/>
            <a:ext cx="1968423" cy="115107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91854A1-5ED4-411D-8742-978D8E55075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243996"/>
      </p:ext>
    </p:extLst>
  </p:cSld>
  <p:clrMapOvr>
    <a:masterClrMapping/>
  </p:clrMapOvr>
  <p:transition spd="slow" advTm="31419"/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TSO - Student Activity</a:t>
            </a:r>
            <a:br>
              <a:rPr lang="en-US" dirty="0"/>
            </a:br>
            <a:r>
              <a:rPr lang="en-US" sz="2700" dirty="0"/>
              <a:t>State Section&gt;NJ&gt;Miscellaneous Forms&gt;Estimated Payment Vouchers,  Form NJ-1040-ES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532445"/>
            <a:ext cx="9846367" cy="4413193"/>
          </a:xfrm>
        </p:spPr>
        <p:txBody>
          <a:bodyPr>
            <a:normAutofit/>
          </a:bodyPr>
          <a:lstStyle/>
          <a:p>
            <a:r>
              <a:rPr lang="en-US" dirty="0"/>
              <a:t>Pause the slide show</a:t>
            </a:r>
          </a:p>
          <a:p>
            <a:r>
              <a:rPr lang="en-US" dirty="0"/>
              <a:t>Enter the items from the NJ Checklist Payments section into TSO State Section (Step 15G)</a:t>
            </a:r>
          </a:p>
          <a:p>
            <a:pPr lvl="1"/>
            <a:r>
              <a:rPr lang="en-US" dirty="0"/>
              <a:t>Must click Save/Back a few times and then Exit New Jersey Return before TSO will update NJ refund monitor</a:t>
            </a:r>
          </a:p>
          <a:p>
            <a:r>
              <a:rPr lang="en-US" dirty="0"/>
              <a:t>Check that Federal and NJ refund monitors did not change from Step 15f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00803"/>
            <a:ext cx="4114800" cy="301625"/>
          </a:xfrm>
        </p:spPr>
        <p:txBody>
          <a:bodyPr/>
          <a:lstStyle/>
          <a:p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251E97C6-B5EA-4059-8D5E-F0990EFE7977}" type="slidenum">
              <a:rPr lang="en-US" smtClean="0"/>
              <a:pPr/>
              <a:t>263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6F00C-D885-4ABF-9531-DC3724E6F6E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653378"/>
      </p:ext>
    </p:extLst>
  </p:cSld>
  <p:clrMapOvr>
    <a:masterClrMapping/>
  </p:clrMapOvr>
  <p:transition advTm="12511"/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86103" y="1450414"/>
            <a:ext cx="4080413" cy="49503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TSO – NJ Estimated Tax Voucher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2C11E525-5F38-465A-8629-C9A7F80AF012}" type="slidenum">
              <a:rPr lang="en-US" smtClean="0"/>
              <a:t>264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00803"/>
            <a:ext cx="4114800" cy="301625"/>
          </a:xfrm>
        </p:spPr>
        <p:txBody>
          <a:bodyPr/>
          <a:lstStyle/>
          <a:p>
            <a:r>
              <a:rPr lang="en-US"/>
              <a:t>NJ Core Caldwell TY2019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88747" y="2301786"/>
            <a:ext cx="2826351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Instructions for how to pay:</a:t>
            </a:r>
          </a:p>
          <a:p>
            <a:r>
              <a:rPr lang="en-US" b="1" dirty="0">
                <a:solidFill>
                  <a:srgbClr val="FF0000"/>
                </a:solidFill>
              </a:rPr>
              <a:t>credit card, e-check, check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4800" y="4876800"/>
            <a:ext cx="3559072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Make check out to: State of NJ–TGF</a:t>
            </a:r>
          </a:p>
        </p:txBody>
      </p:sp>
      <p:sp>
        <p:nvSpPr>
          <p:cNvPr id="9" name="Oval 8"/>
          <p:cNvSpPr/>
          <p:nvPr/>
        </p:nvSpPr>
        <p:spPr>
          <a:xfrm>
            <a:off x="4186103" y="5029200"/>
            <a:ext cx="1833697" cy="272642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04873" y="5538968"/>
            <a:ext cx="1692130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Mailing address</a:t>
            </a:r>
          </a:p>
        </p:txBody>
      </p:sp>
      <p:cxnSp>
        <p:nvCxnSpPr>
          <p:cNvPr id="11" name="Straight Arrow Connector 10"/>
          <p:cNvCxnSpPr>
            <a:cxnSpLocks/>
          </p:cNvCxnSpPr>
          <p:nvPr/>
        </p:nvCxnSpPr>
        <p:spPr>
          <a:xfrm flipV="1">
            <a:off x="2911908" y="5607238"/>
            <a:ext cx="1274195" cy="14848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4201008" y="5336753"/>
            <a:ext cx="1132992" cy="610173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>
            <a:cxnSpLocks/>
            <a:stCxn id="8" idx="3"/>
            <a:endCxn id="9" idx="2"/>
          </p:cNvCxnSpPr>
          <p:nvPr/>
        </p:nvCxnSpPr>
        <p:spPr>
          <a:xfrm>
            <a:off x="3863872" y="5061466"/>
            <a:ext cx="322231" cy="10405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588747" y="5571053"/>
            <a:ext cx="1609223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Amount to pay</a:t>
            </a:r>
          </a:p>
        </p:txBody>
      </p:sp>
      <p:sp>
        <p:nvSpPr>
          <p:cNvPr id="19" name="Oval 18"/>
          <p:cNvSpPr/>
          <p:nvPr/>
        </p:nvSpPr>
        <p:spPr>
          <a:xfrm>
            <a:off x="7239000" y="5607239"/>
            <a:ext cx="609600" cy="329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20" name="Straight Arrow Connector 19"/>
          <p:cNvCxnSpPr>
            <a:cxnSpLocks/>
            <a:stCxn id="18" idx="1"/>
          </p:cNvCxnSpPr>
          <p:nvPr/>
        </p:nvCxnSpPr>
        <p:spPr>
          <a:xfrm flipH="1">
            <a:off x="7848600" y="5755719"/>
            <a:ext cx="74014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A7F017-F16B-40FD-A5B9-15A2B8038AD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289065"/>
      </p:ext>
    </p:extLst>
  </p:cSld>
  <p:clrMapOvr>
    <a:masterClrMapping/>
  </p:clrMapOvr>
  <p:transition advTm="103514"/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AA4811C4-4B50-4304-AEC1-361C9FA203D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8E4B4C-F3EA-423A-920B-88A9612B9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en-US" dirty="0"/>
              <a:t>Scenario Step 16</a:t>
            </a:r>
            <a:br>
              <a:rPr lang="en-US" dirty="0"/>
            </a:br>
            <a:r>
              <a:rPr lang="en-US" dirty="0"/>
              <a:t>E-file Section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0ECE9C-FBA6-41E2-BBD9-94DD6F3A0B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9BC828-1076-4CDA-AC75-E1361BB875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71C609-0F0D-4841-9F2F-030B3379F104}" type="slidenum">
              <a:rPr lang="en-US" altLang="en-US" smtClean="0"/>
              <a:pPr>
                <a:defRPr/>
              </a:pPr>
              <a:t>265</a:t>
            </a:fld>
            <a:endParaRPr lang="en-US" alt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930AF13-06C8-4C5A-B029-F1964001D7D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90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24"/>
    </mc:Choice>
    <mc:Fallback xmlns="">
      <p:transition spd="slow" advTm="6424"/>
    </mc:Fallback>
  </mc:AlternateContent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Complete these required steps in Caldwell E-file section:</a:t>
            </a:r>
          </a:p>
          <a:p>
            <a:pPr lvl="1"/>
            <a:r>
              <a:rPr lang="en-US" dirty="0"/>
              <a:t>Federal return type – choose type based on </a:t>
            </a:r>
            <a:r>
              <a:rPr lang="en-US" dirty="0" err="1"/>
              <a:t>Caldwells</a:t>
            </a:r>
            <a:r>
              <a:rPr lang="en-US" dirty="0"/>
              <a:t>’ choice on Intake/Interview sheet (Additional Information section, question 3) </a:t>
            </a:r>
          </a:p>
          <a:p>
            <a:pPr lvl="2"/>
            <a:r>
              <a:rPr lang="en-US" dirty="0"/>
              <a:t>E-file:  Paper Check</a:t>
            </a:r>
          </a:p>
          <a:p>
            <a:pPr lvl="2"/>
            <a:r>
              <a:rPr lang="en-US" dirty="0"/>
              <a:t>E-file:  Direct Deposit</a:t>
            </a:r>
          </a:p>
          <a:p>
            <a:pPr lvl="2"/>
            <a:r>
              <a:rPr lang="en-US" dirty="0"/>
              <a:t>Paper Return with Direct Deposit</a:t>
            </a:r>
          </a:p>
          <a:p>
            <a:pPr lvl="2"/>
            <a:r>
              <a:rPr lang="en-US" dirty="0"/>
              <a:t>Paper Return</a:t>
            </a:r>
          </a:p>
          <a:p>
            <a:pPr lvl="1"/>
            <a:r>
              <a:rPr lang="en-US" dirty="0"/>
              <a:t>State return type</a:t>
            </a:r>
          </a:p>
          <a:p>
            <a:pPr lvl="2"/>
            <a:r>
              <a:rPr lang="en-US" dirty="0"/>
              <a:t>Same as Federal choices (but in different order)</a:t>
            </a:r>
          </a:p>
          <a:p>
            <a:r>
              <a:rPr lang="en-US" dirty="0"/>
              <a:t>Follow district rules for completing other sections of E-file section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TSO – Completing Caldwell E-File Section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266</a:t>
            </a:fld>
            <a:endParaRPr lang="en-US" alt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11E4A4-F113-4A7D-BA3C-15BE0E9E011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35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43"/>
    </mc:Choice>
    <mc:Fallback xmlns="">
      <p:transition spd="slow" advTm="25343"/>
    </mc:Fallback>
  </mc:AlternateContent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202" y="1364189"/>
            <a:ext cx="9078592" cy="46679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TSO – Federal Return Type</a:t>
            </a:r>
            <a:br>
              <a:rPr lang="en-US" dirty="0"/>
            </a:br>
            <a:r>
              <a:rPr lang="en-US" sz="2400" dirty="0"/>
              <a:t>E-file Section&gt;Return Type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0" y="6265863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0" y="6265863"/>
            <a:ext cx="936625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267</a:t>
            </a:fld>
            <a:endParaRPr lang="en-US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58935" y="5536536"/>
            <a:ext cx="4997522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Choose E-file:  Paper Check from drop-down menu</a:t>
            </a:r>
          </a:p>
        </p:txBody>
      </p:sp>
      <p:sp>
        <p:nvSpPr>
          <p:cNvPr id="8" name="Oval 7"/>
          <p:cNvSpPr/>
          <p:nvPr/>
        </p:nvSpPr>
        <p:spPr>
          <a:xfrm flipV="1">
            <a:off x="1879600" y="5310777"/>
            <a:ext cx="1981200" cy="838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F1C3212A-F3AC-4EA4-8BE3-2FE1965E4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28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603"/>
    </mc:Choice>
    <mc:Fallback xmlns="">
      <p:transition spd="slow" advTm="46603"/>
    </mc:Fallback>
  </mc:AlternateContent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735AC3E-81C4-4B7C-8F4D-4A28B4935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9" y="1676400"/>
            <a:ext cx="9057785" cy="370342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Oval 7"/>
          <p:cNvSpPr/>
          <p:nvPr/>
        </p:nvSpPr>
        <p:spPr>
          <a:xfrm flipV="1">
            <a:off x="5334000" y="2967003"/>
            <a:ext cx="2284103" cy="990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TSO – State Return Type</a:t>
            </a:r>
            <a:br>
              <a:rPr lang="en-US" dirty="0"/>
            </a:br>
            <a:r>
              <a:rPr lang="en-US" sz="2400" dirty="0"/>
              <a:t>E-file Section&gt;State Return(s)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0" y="6265863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0" y="6265863"/>
            <a:ext cx="936625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268</a:t>
            </a:fld>
            <a:endParaRPr lang="en-US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722438" y="2514600"/>
            <a:ext cx="2764218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Choose E-file:  Paper Check</a:t>
            </a:r>
          </a:p>
          <a:p>
            <a:r>
              <a:rPr lang="en-US" b="1" dirty="0">
                <a:solidFill>
                  <a:srgbClr val="FF0000"/>
                </a:solidFill>
              </a:rPr>
              <a:t> from drop-down menu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0FA0C715-BEC6-46CF-907B-1E58D8580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52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85"/>
    </mc:Choice>
    <mc:Fallback xmlns="">
      <p:transition spd="slow" advTm="29685"/>
    </mc:Fallback>
  </mc:AlternateContent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269</a:t>
            </a:fld>
            <a:endParaRPr lang="en-US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1278833" y="1371600"/>
            <a:ext cx="9753600" cy="525883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After all information is entered into TSO, the following steps still need to be done.  They are not simulated in this practice return:</a:t>
            </a:r>
          </a:p>
          <a:p>
            <a:pPr lvl="1"/>
            <a:r>
              <a:rPr lang="en-US" dirty="0"/>
              <a:t>A quality reviewer must check everything on the Intake/Interview sheet and on the Federal and NJ returns in TSO</a:t>
            </a:r>
          </a:p>
          <a:p>
            <a:pPr lvl="1"/>
            <a:r>
              <a:rPr lang="en-US" dirty="0"/>
              <a:t>The PDF of the Federal and NJ returns must be printed for the taxpayer’s records</a:t>
            </a:r>
          </a:p>
          <a:p>
            <a:pPr lvl="1"/>
            <a:r>
              <a:rPr lang="en-US" dirty="0"/>
              <a:t>The counselor must review both returns with taxpayers to ensure that they understand everything</a:t>
            </a:r>
          </a:p>
          <a:p>
            <a:pPr lvl="1"/>
            <a:r>
              <a:rPr lang="en-US" dirty="0"/>
              <a:t>The taxpayer(s) must sign Form 8879 from the PDF</a:t>
            </a:r>
          </a:p>
          <a:p>
            <a:pPr lvl="2"/>
            <a:r>
              <a:rPr lang="en-US" dirty="0"/>
              <a:t>Gives permission for e-filing</a:t>
            </a:r>
          </a:p>
          <a:p>
            <a:pPr lvl="2"/>
            <a:r>
              <a:rPr lang="en-US" dirty="0"/>
              <a:t>Acknowledges that taxpayer(s) is responsible for the accuracy of the info on return</a:t>
            </a:r>
          </a:p>
          <a:p>
            <a:pPr lvl="1"/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Steps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2DCF65A-5643-4EDC-B016-5D0198F7806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16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738"/>
    </mc:Choice>
    <mc:Fallback xmlns="">
      <p:transition spd="slow" advTm="28738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 dirty="0">
                <a:cs typeface="Calibri"/>
              </a:rPr>
              <a:t>Ray Caldwell</a:t>
            </a:r>
          </a:p>
        </p:txBody>
      </p:sp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Income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7E67F8-2E3D-4FF6-9668-E781818C6F1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B1CBD6-025D-4E0C-B1C1-C32A828239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917ED4-027C-43FD-BCB9-7096E94912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71C609-0F0D-4841-9F2F-030B3379F104}" type="slidenum">
              <a:rPr lang="en-US" altLang="en-US" smtClean="0"/>
              <a:pPr>
                <a:defRPr/>
              </a:pPr>
              <a:t>27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62571"/>
      </p:ext>
    </p:extLst>
  </p:cSld>
  <p:clrMapOvr>
    <a:masterClrMapping/>
  </p:clrMapOvr>
  <p:transition spd="slow" advTm="9770"/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270</a:t>
            </a:fld>
            <a:endParaRPr lang="en-US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1278832" y="1295400"/>
            <a:ext cx="10303568" cy="4969905"/>
          </a:xfrm>
        </p:spPr>
        <p:txBody>
          <a:bodyPr>
            <a:normAutofit fontScale="92500"/>
          </a:bodyPr>
          <a:lstStyle/>
          <a:p>
            <a:pPr lvl="1"/>
            <a:r>
              <a:rPr lang="en-US" dirty="0"/>
              <a:t>Return must be marked ready for e-file</a:t>
            </a:r>
          </a:p>
          <a:p>
            <a:pPr lvl="2"/>
            <a:r>
              <a:rPr lang="en-US" dirty="0"/>
              <a:t>ERO (Electronic Return Originator) will perform the actual e-filing</a:t>
            </a:r>
          </a:p>
          <a:p>
            <a:pPr lvl="1"/>
            <a:r>
              <a:rPr lang="en-US" dirty="0"/>
              <a:t>Tax envelope must be assembled for taxpayer(s), including:</a:t>
            </a:r>
          </a:p>
          <a:p>
            <a:pPr lvl="2"/>
            <a:r>
              <a:rPr lang="en-US" dirty="0"/>
              <a:t>All source documents (tax forms, taxpayer lists, etc.)</a:t>
            </a:r>
          </a:p>
          <a:p>
            <a:pPr lvl="2"/>
            <a:r>
              <a:rPr lang="en-US" dirty="0"/>
              <a:t>Intake/Interview sheet</a:t>
            </a:r>
          </a:p>
          <a:p>
            <a:pPr lvl="2"/>
            <a:r>
              <a:rPr lang="en-US" dirty="0"/>
              <a:t>NJ Checklist</a:t>
            </a:r>
          </a:p>
          <a:p>
            <a:pPr lvl="2"/>
            <a:r>
              <a:rPr lang="en-US" dirty="0"/>
              <a:t>Scratch pads and printed results from TP4F tax tools</a:t>
            </a:r>
          </a:p>
          <a:p>
            <a:pPr lvl="2"/>
            <a:r>
              <a:rPr lang="en-US" dirty="0"/>
              <a:t>Printed Federal and NJ returns</a:t>
            </a:r>
          </a:p>
          <a:p>
            <a:pPr lvl="2"/>
            <a:r>
              <a:rPr lang="en-US" dirty="0"/>
              <a:t>Form 8879</a:t>
            </a:r>
          </a:p>
          <a:p>
            <a:pPr lvl="1"/>
            <a:r>
              <a:rPr lang="en-US" dirty="0"/>
              <a:t>Any administrative paperwork required by your site is completed</a:t>
            </a:r>
          </a:p>
          <a:p>
            <a:pPr marL="1143000" lvl="2" indent="0">
              <a:buNone/>
            </a:pPr>
            <a:r>
              <a:rPr lang="en-US" b="1" dirty="0">
                <a:solidFill>
                  <a:srgbClr val="FF0000"/>
                </a:solidFill>
              </a:rPr>
              <a:t>No taxpayer private information or papers are kept by the counselor</a:t>
            </a:r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Steps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B6E0974-6058-4864-B785-194DA6BC744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01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392"/>
    </mc:Choice>
    <mc:Fallback xmlns="">
      <p:transition spd="slow" advTm="43392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690C7C0C-5AE1-4DFD-B128-49A09A326F0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D71E78D-689C-4A36-AA41-1107927EE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en-US" dirty="0"/>
              <a:t>Scenario Step 1</a:t>
            </a:r>
            <a:br>
              <a:rPr lang="en-US" dirty="0"/>
            </a:br>
            <a:r>
              <a:rPr lang="en-US" dirty="0"/>
              <a:t>W-2 Carson County School District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463359-A14F-49A8-9567-B94015EC5C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DA7301-6369-4276-AFE9-46E4AE54F5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71C609-0F0D-4841-9F2F-030B3379F104}" type="slidenum">
              <a:rPr lang="en-US" altLang="en-US" smtClean="0"/>
              <a:pPr>
                <a:defRPr/>
              </a:pPr>
              <a:t>28</a:t>
            </a:fld>
            <a:endParaRPr lang="en-US" alt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9AD07A2-0CBE-4964-B17F-5A34FD7A966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20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60"/>
    </mc:Choice>
    <mc:Fallback xmlns="">
      <p:transition spd="slow" advTm="986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6886" y="1368771"/>
            <a:ext cx="6096851" cy="4896533"/>
          </a:xfrm>
          <a:prstGeom prst="rect">
            <a:avLst/>
          </a:prstGeom>
        </p:spPr>
      </p:pic>
      <p:sp>
        <p:nvSpPr>
          <p:cNvPr id="29" name="Content Placeholder 28" hidden="1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29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99617" y="0"/>
            <a:ext cx="9751391" cy="1143000"/>
          </a:xfrm>
        </p:spPr>
        <p:txBody>
          <a:bodyPr/>
          <a:lstStyle/>
          <a:p>
            <a:r>
              <a:rPr lang="en-US" dirty="0"/>
              <a:t>Form W-2 for Carson County School District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84570" y="3232842"/>
            <a:ext cx="2916952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Differences between Federal</a:t>
            </a:r>
          </a:p>
          <a:p>
            <a:r>
              <a:rPr lang="en-US" b="1" dirty="0">
                <a:solidFill>
                  <a:srgbClr val="FF0000"/>
                </a:solidFill>
              </a:rPr>
              <a:t>and NJ wages</a:t>
            </a:r>
          </a:p>
        </p:txBody>
      </p:sp>
      <p:cxnSp>
        <p:nvCxnSpPr>
          <p:cNvPr id="8" name="Straight Arrow Connector 7"/>
          <p:cNvCxnSpPr>
            <a:cxnSpLocks/>
          </p:cNvCxnSpPr>
          <p:nvPr/>
        </p:nvCxnSpPr>
        <p:spPr>
          <a:xfrm flipV="1">
            <a:off x="4749476" y="2057401"/>
            <a:ext cx="1324134" cy="117544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6073610" y="1911037"/>
            <a:ext cx="860590" cy="298763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572000" y="5147664"/>
            <a:ext cx="1143000" cy="289471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>
            <a:cxnSpLocks/>
          </p:cNvCxnSpPr>
          <p:nvPr/>
        </p:nvCxnSpPr>
        <p:spPr>
          <a:xfrm>
            <a:off x="4749476" y="3879173"/>
            <a:ext cx="203524" cy="126849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9126245" y="2088325"/>
            <a:ext cx="2790957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Differences between Box 1 </a:t>
            </a:r>
          </a:p>
          <a:p>
            <a:r>
              <a:rPr lang="en-US" b="1" dirty="0">
                <a:solidFill>
                  <a:srgbClr val="FF0000"/>
                </a:solidFill>
              </a:rPr>
              <a:t>and Box 3/5 wages </a:t>
            </a:r>
          </a:p>
        </p:txBody>
      </p:sp>
      <p:sp>
        <p:nvSpPr>
          <p:cNvPr id="16" name="Oval 15"/>
          <p:cNvSpPr/>
          <p:nvPr/>
        </p:nvSpPr>
        <p:spPr>
          <a:xfrm>
            <a:off x="6073610" y="2226671"/>
            <a:ext cx="860590" cy="525393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17" name="Straight Arrow Connector 16"/>
          <p:cNvCxnSpPr>
            <a:cxnSpLocks/>
          </p:cNvCxnSpPr>
          <p:nvPr/>
        </p:nvCxnSpPr>
        <p:spPr>
          <a:xfrm flipH="1" flipV="1">
            <a:off x="7024449" y="2057400"/>
            <a:ext cx="2110893" cy="19540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cxnSpLocks/>
          </p:cNvCxnSpPr>
          <p:nvPr/>
        </p:nvCxnSpPr>
        <p:spPr>
          <a:xfrm flipH="1">
            <a:off x="7024449" y="2407575"/>
            <a:ext cx="2110893" cy="147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9296400" y="3657600"/>
            <a:ext cx="2342693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Box 12 codes:  E, DD, C</a:t>
            </a:r>
          </a:p>
        </p:txBody>
      </p:sp>
      <p:sp>
        <p:nvSpPr>
          <p:cNvPr id="23" name="Oval 22"/>
          <p:cNvSpPr/>
          <p:nvPr/>
        </p:nvSpPr>
        <p:spPr>
          <a:xfrm>
            <a:off x="7492350" y="3382340"/>
            <a:ext cx="1531387" cy="1342059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24" name="Straight Arrow Connector 23"/>
          <p:cNvCxnSpPr>
            <a:cxnSpLocks/>
            <a:stCxn id="21" idx="1"/>
          </p:cNvCxnSpPr>
          <p:nvPr/>
        </p:nvCxnSpPr>
        <p:spPr>
          <a:xfrm flipH="1" flipV="1">
            <a:off x="9023737" y="3817038"/>
            <a:ext cx="272663" cy="2522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780531" y="5606502"/>
            <a:ext cx="2393797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Box 14: 414(H) pension</a:t>
            </a:r>
          </a:p>
        </p:txBody>
      </p:sp>
      <p:sp>
        <p:nvSpPr>
          <p:cNvPr id="28" name="Oval 27"/>
          <p:cNvSpPr/>
          <p:nvPr/>
        </p:nvSpPr>
        <p:spPr>
          <a:xfrm>
            <a:off x="5876644" y="4836837"/>
            <a:ext cx="1615706" cy="301359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30" name="Straight Arrow Connector 29"/>
          <p:cNvCxnSpPr>
            <a:cxnSpLocks/>
          </p:cNvCxnSpPr>
          <p:nvPr/>
        </p:nvCxnSpPr>
        <p:spPr>
          <a:xfrm flipH="1" flipV="1">
            <a:off x="6934201" y="5181048"/>
            <a:ext cx="46722" cy="42545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35C474-01B7-489C-A5A0-E0AC607153C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9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957"/>
    </mc:Choice>
    <mc:Fallback xmlns="">
      <p:transition spd="slow" advTm="52957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1211681" y="1447801"/>
            <a:ext cx="9753600" cy="4171174"/>
          </a:xfrm>
        </p:spPr>
        <p:txBody>
          <a:bodyPr>
            <a:normAutofit/>
          </a:bodyPr>
          <a:lstStyle/>
          <a:p>
            <a:r>
              <a:rPr lang="en-US" dirty="0"/>
              <a:t>Additional topics/practice on previously introduced forms:</a:t>
            </a:r>
          </a:p>
          <a:p>
            <a:pPr lvl="1"/>
            <a:r>
              <a:rPr lang="en-US" dirty="0"/>
              <a:t>W-2:  Excess Unemployment, Disability, and Family Leave </a:t>
            </a:r>
          </a:p>
          <a:p>
            <a:pPr lvl="1"/>
            <a:r>
              <a:rPr lang="en-US" dirty="0"/>
              <a:t>1099-INT:  Tax-Exempt Interest </a:t>
            </a:r>
          </a:p>
          <a:p>
            <a:pPr lvl="1"/>
            <a:r>
              <a:rPr lang="en-US" dirty="0"/>
              <a:t>1099-R:  Early Distribution Penalty 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Young Married Couple                                     </a:t>
            </a:r>
            <a:r>
              <a:rPr lang="en-US" sz="1600" dirty="0"/>
              <a:t>cont’d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3</a:t>
            </a:fld>
            <a:endParaRPr lang="en-US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77846" y="5618975"/>
            <a:ext cx="9833205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*  This problem assumes that the Andrews and Baker problems have been completed already. </a:t>
            </a:r>
          </a:p>
          <a:p>
            <a:r>
              <a:rPr lang="en-US" b="1" dirty="0">
                <a:solidFill>
                  <a:srgbClr val="FF0000"/>
                </a:solidFill>
              </a:rPr>
              <a:t>Tax topics introduced in those problems may appear in Caldwell, but they will not be discussed again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9B8245-C17F-43CE-A2C0-165D9B23BC2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56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61"/>
    </mc:Choice>
    <mc:Fallback xmlns="">
      <p:transition spd="slow" advTm="37061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29000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30</a:t>
            </a:fld>
            <a:endParaRPr lang="en-US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1278833" y="1371599"/>
            <a:ext cx="9753600" cy="489370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See Andrews and Baker problems for previously covered W-2 info</a:t>
            </a:r>
          </a:p>
          <a:p>
            <a:r>
              <a:rPr lang="en-US" dirty="0"/>
              <a:t>Difference between Box 1 wages and Boxes 3/5 wages</a:t>
            </a:r>
          </a:p>
          <a:p>
            <a:pPr lvl="1"/>
            <a:r>
              <a:rPr lang="en-US" dirty="0"/>
              <a:t>$2,000 due to contribution to 403b, shown in Box 12a with code E</a:t>
            </a:r>
          </a:p>
          <a:p>
            <a:pPr lvl="2"/>
            <a:r>
              <a:rPr lang="en-US" dirty="0"/>
              <a:t>403b – retirement plan for employees of public schools, tax-exempt organizations, and certain ministers</a:t>
            </a:r>
          </a:p>
          <a:p>
            <a:pPr lvl="2"/>
            <a:r>
              <a:rPr lang="en-US" dirty="0"/>
              <a:t>Pre-tax contribution, so amount not included in Box 1 taxable wages, but is included in Social Security and Medicare wages</a:t>
            </a:r>
          </a:p>
          <a:p>
            <a:pPr marL="1085850" lvl="1" indent="-457200">
              <a:buFontTx/>
              <a:buChar char="-"/>
            </a:pPr>
            <a:r>
              <a:rPr lang="en-US" dirty="0"/>
              <a:t>$2,200 due to contribution to 414h pension, shown in Box 14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Pre-tax contribution, so amount not included in Box 1 taxable wages, but is included in Social Security and Medicare wages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414h contribution is not considered a voluntary contribution so does not qualify for Retirement Savings Credit on Form 8880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Choose “Retirement (Not in Box 12) – Do not carry to Form 8880” from drop-down menu</a:t>
            </a:r>
          </a:p>
          <a:p>
            <a:pPr lvl="2">
              <a:buFont typeface="Arial" panose="020B0604020202020204" pitchFamily="34" charset="0"/>
              <a:buChar char="•"/>
            </a:pPr>
            <a:endParaRPr lang="en-US" dirty="0"/>
          </a:p>
          <a:p>
            <a:pPr marL="55563" indent="0">
              <a:buNone/>
            </a:pP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66803" y="28835"/>
            <a:ext cx="10058397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Information on Carson County School District W-2 Not on Previous  W-2s   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9D83209-C97A-44A0-A7D1-C6BD9B6EA9B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19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698"/>
    </mc:Choice>
    <mc:Fallback xmlns="">
      <p:transition spd="slow" advTm="259698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29000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31</a:t>
            </a:fld>
            <a:endParaRPr lang="en-US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1278833" y="1371599"/>
            <a:ext cx="9753600" cy="489370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Box 12 codes</a:t>
            </a:r>
          </a:p>
          <a:p>
            <a:pPr lvl="1"/>
            <a:r>
              <a:rPr lang="en-US" dirty="0"/>
              <a:t>E:  Contribution to a 403b plan</a:t>
            </a:r>
          </a:p>
          <a:p>
            <a:pPr lvl="1"/>
            <a:r>
              <a:rPr lang="en-US" dirty="0"/>
              <a:t>DD:  </a:t>
            </a:r>
            <a:r>
              <a:rPr lang="en-US" altLang="en-US" dirty="0"/>
              <a:t>Cost of employer-sponsored health coverage (information only; does not impact taxes but must be entered into TSO)</a:t>
            </a:r>
          </a:p>
          <a:p>
            <a:pPr lvl="1"/>
            <a:r>
              <a:rPr lang="en-US" altLang="en-US" dirty="0"/>
              <a:t>C:  Taxable costs of group term life insurance &gt; $50,000</a:t>
            </a:r>
          </a:p>
          <a:p>
            <a:pPr lvl="2"/>
            <a:r>
              <a:rPr lang="en-US" dirty="0"/>
              <a:t>First $50,000 of group term life insurance taxpayer coverage provided by employer is excluded from tax </a:t>
            </a:r>
          </a:p>
          <a:p>
            <a:pPr lvl="2"/>
            <a:r>
              <a:rPr lang="en-US" altLang="en-US" dirty="0"/>
              <a:t>Cost of coverage in excess of $50,000 must be included as income in Box 1, 3, and 5 wages  </a:t>
            </a:r>
          </a:p>
          <a:p>
            <a:r>
              <a:rPr lang="en-US" altLang="en-US" dirty="0"/>
              <a:t>Box 14 code</a:t>
            </a:r>
          </a:p>
          <a:p>
            <a:pPr lvl="1"/>
            <a:r>
              <a:rPr lang="en-US" altLang="en-US" dirty="0"/>
              <a:t>Contribution to 414h pension </a:t>
            </a:r>
          </a:p>
          <a:p>
            <a:pPr lvl="1"/>
            <a:endParaRPr lang="en-US" alt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55563" indent="0">
              <a:buNone/>
            </a:pP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66803" y="28835"/>
            <a:ext cx="996563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Information on Carson County School District W-2 Not on Previous W-2s                                                                           </a:t>
            </a:r>
            <a:endParaRPr lang="en-US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10197120" y="802504"/>
            <a:ext cx="770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cont’d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C0CC4C-DEFA-438A-9A5E-210A7053C5B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13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371"/>
    </mc:Choice>
    <mc:Fallback xmlns="">
      <p:transition spd="slow" advTm="148371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29000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32</a:t>
            </a:fld>
            <a:endParaRPr lang="en-US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1278833" y="1371599"/>
            <a:ext cx="9753600" cy="502920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Difference between Federal wages (Box 1) and NJ wages (Box 16)</a:t>
            </a:r>
          </a:p>
          <a:p>
            <a:pPr lvl="1"/>
            <a:r>
              <a:rPr lang="en-US" dirty="0"/>
              <a:t>Refer to NJ Special Handling document</a:t>
            </a:r>
          </a:p>
          <a:p>
            <a:pPr lvl="1"/>
            <a:r>
              <a:rPr lang="en-US" dirty="0"/>
              <a:t>To identify differences, look in Boxes 12 and 14.  Also look on W-2 supplement or taxpayer year-end pay stub</a:t>
            </a:r>
          </a:p>
          <a:p>
            <a:pPr lvl="1"/>
            <a:r>
              <a:rPr lang="en-US" dirty="0"/>
              <a:t>Certain items are pre-tax for Federal (not included in Box 1 wages), but after-tax for NJ (included in Box 16 wages)</a:t>
            </a:r>
          </a:p>
          <a:p>
            <a:pPr lvl="2"/>
            <a:r>
              <a:rPr lang="en-US" dirty="0"/>
              <a:t>$2,000 for contribution to 403b</a:t>
            </a:r>
          </a:p>
          <a:p>
            <a:pPr lvl="2"/>
            <a:r>
              <a:rPr lang="en-US" dirty="0"/>
              <a:t>$2,200 for contribution to 414h pension </a:t>
            </a:r>
          </a:p>
          <a:p>
            <a:pPr lvl="2"/>
            <a:r>
              <a:rPr lang="en-US" dirty="0"/>
              <a:t>$1,500 for health insurance premiums payroll deductions under Cafeteria Plan (Sec 125), shown as supplemental information </a:t>
            </a:r>
          </a:p>
          <a:p>
            <a:pPr marL="576262" lvl="1" indent="0">
              <a:buNone/>
            </a:pPr>
            <a:endParaRPr lang="en-US" dirty="0"/>
          </a:p>
          <a:p>
            <a:pPr lvl="1"/>
            <a:endParaRPr lang="en-US" alt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55563" indent="0">
              <a:buNone/>
            </a:pP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66804" y="28835"/>
            <a:ext cx="996563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Information on Carson County School District W-2 Not on Previous W-2s</a:t>
            </a:r>
            <a:endParaRPr lang="en-US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10210800" y="774808"/>
            <a:ext cx="7041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cont’d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575BCE-F75C-474B-AE5A-DCCB85024C0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20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298"/>
    </mc:Choice>
    <mc:Fallback xmlns="">
      <p:transition spd="slow" advTm="212298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29000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33</a:t>
            </a:fld>
            <a:endParaRPr lang="en-US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1278833" y="1371599"/>
            <a:ext cx="9753600" cy="5029201"/>
          </a:xfrm>
        </p:spPr>
        <p:txBody>
          <a:bodyPr>
            <a:normAutofit/>
          </a:bodyPr>
          <a:lstStyle/>
          <a:p>
            <a:r>
              <a:rPr lang="en-US" dirty="0"/>
              <a:t>Difference between Federal wages (Box 1) and NJ wages (Box 16) – cont’d</a:t>
            </a:r>
          </a:p>
          <a:p>
            <a:pPr lvl="3"/>
            <a:r>
              <a:rPr lang="en-US" dirty="0"/>
              <a:t>Since after-tax for NJ and thus no tax benefit, can claim premiums as medical expenses on NJ 1040</a:t>
            </a:r>
          </a:p>
          <a:p>
            <a:pPr lvl="3"/>
            <a:r>
              <a:rPr lang="en-US" dirty="0"/>
              <a:t>Note premiums on NJ Checklist in Subtractions from Income section under “W-2 pre-tax medical premiums”</a:t>
            </a:r>
          </a:p>
          <a:p>
            <a:pPr lvl="2"/>
            <a:r>
              <a:rPr lang="en-US" dirty="0"/>
              <a:t>$300 for life insurance premiums payroll deductions under Cafeteria Plan (Sec 125), shown as supplemental information</a:t>
            </a:r>
          </a:p>
          <a:p>
            <a:pPr marL="576262" lvl="1" indent="0">
              <a:buNone/>
            </a:pPr>
            <a:endParaRPr lang="en-US" dirty="0"/>
          </a:p>
          <a:p>
            <a:pPr lvl="1"/>
            <a:endParaRPr lang="en-US" alt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55563" indent="0">
              <a:buNone/>
            </a:pP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66804" y="28835"/>
            <a:ext cx="996563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Information on Carson County School District W-2 Not on Previous W-2s</a:t>
            </a:r>
            <a:endParaRPr lang="en-US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10210800" y="774808"/>
            <a:ext cx="7041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cont’d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B68945-2B13-40E8-ACED-36FDB7337C1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51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999"/>
    </mc:Choice>
    <mc:Fallback xmlns="">
      <p:transition spd="slow" advTm="107999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32C184ED-74C6-4EEC-8890-FEA3B6ABB969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304800" y="2514600"/>
            <a:ext cx="11049833" cy="3205384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34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Pre-Tax (Federal)/Post-Tax (NJ) Medical on NJ Checklist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9708" y="5334000"/>
            <a:ext cx="1524000" cy="533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62200" y="1676323"/>
            <a:ext cx="7529015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Health insurance premiums under Cafeteria Plan (Sec 125)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9193" y="3736946"/>
            <a:ext cx="1394590" cy="53318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7E9518-C0B1-4C2A-8052-C243057F295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646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570"/>
    </mc:Choice>
    <mc:Fallback xmlns="">
      <p:transition spd="slow" advTm="4457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AE820BBC-AC8A-41A2-B5A2-A38EDA688333}" type="slidenum">
              <a:rPr lang="en-US" altLang="en-US" smtClean="0"/>
              <a:pPr/>
              <a:t>35</a:t>
            </a:fld>
            <a:endParaRPr lang="en-US" altLang="en-US" dirty="0"/>
          </a:p>
        </p:txBody>
      </p:sp>
      <p:sp>
        <p:nvSpPr>
          <p:cNvPr id="21506" name="Rectangle 9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en-US" dirty="0"/>
              <a:t>TSO - Entering W-2</a:t>
            </a:r>
            <a:br>
              <a:rPr lang="en-GB" altLang="en-US" dirty="0"/>
            </a:br>
            <a:r>
              <a:rPr lang="en-GB" altLang="en-US" sz="2400" dirty="0"/>
              <a:t>Federal Section&gt;Income&gt;W-2</a:t>
            </a:r>
          </a:p>
        </p:txBody>
      </p:sp>
      <p:sp>
        <p:nvSpPr>
          <p:cNvPr id="21510" name="Text Box 3"/>
          <p:cNvSpPr txBox="1">
            <a:spLocks noChangeArrowheads="1"/>
          </p:cNvSpPr>
          <p:nvPr/>
        </p:nvSpPr>
        <p:spPr bwMode="auto">
          <a:xfrm>
            <a:off x="7581900" y="5486402"/>
            <a:ext cx="1371600" cy="275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8573" tIns="34286" rIns="68573" bIns="34286" anchor="ctr"/>
          <a:lstStyle>
            <a:lvl1pPr>
              <a:spcBef>
                <a:spcPts val="1000"/>
              </a:spcBef>
              <a:buClr>
                <a:srgbClr val="67202F"/>
              </a:buClr>
              <a:buSzPct val="90000"/>
              <a:buFont typeface="Calibri" panose="020F0502020204030204" pitchFamily="34" charset="0"/>
              <a:buChar char="●"/>
              <a:defRPr sz="40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984807"/>
              </a:buClr>
              <a:buFont typeface="Calibri" panose="020F0502020204030204" pitchFamily="34" charset="0"/>
              <a:buChar char="−"/>
              <a:defRPr sz="36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215968"/>
              </a:buClr>
              <a:buSzPct val="120000"/>
              <a:buFont typeface="Calibri" panose="020F0502020204030204" pitchFamily="34" charset="0"/>
              <a:buChar char="▪"/>
              <a:defRPr sz="32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ts val="500"/>
              </a:spcBef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ts val="500"/>
              </a:spcBef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050" b="0" dirty="0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3137" y="1676400"/>
            <a:ext cx="1665905" cy="8309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Employee</a:t>
            </a:r>
          </a:p>
          <a:p>
            <a:r>
              <a:rPr lang="en-US" sz="2400" dirty="0">
                <a:solidFill>
                  <a:srgbClr val="FF0000"/>
                </a:solidFill>
              </a:rPr>
              <a:t>Information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601200" y="1676400"/>
            <a:ext cx="1665905" cy="8309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Employer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Information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782402" y="1427451"/>
            <a:ext cx="2856398" cy="4744749"/>
          </a:xfrm>
          <a:prstGeom prst="rect">
            <a:avLst/>
          </a:prstGeom>
          <a:noFill/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2749310" y="1444489"/>
            <a:ext cx="2579303" cy="4548162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5450" y="1417449"/>
            <a:ext cx="3581900" cy="4847856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3745672" y="1861065"/>
            <a:ext cx="1579278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Click on whose</a:t>
            </a:r>
          </a:p>
          <a:p>
            <a:r>
              <a:rPr lang="en-US" dirty="0"/>
              <a:t>W-2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9145" y="2091898"/>
            <a:ext cx="495055" cy="415499"/>
          </a:xfrm>
          <a:prstGeom prst="rect">
            <a:avLst/>
          </a:prstGeom>
        </p:spPr>
      </p:pic>
      <p:cxnSp>
        <p:nvCxnSpPr>
          <p:cNvPr id="19" name="Straight Arrow Connector 18"/>
          <p:cNvCxnSpPr>
            <a:stCxn id="14" idx="1"/>
          </p:cNvCxnSpPr>
          <p:nvPr/>
        </p:nvCxnSpPr>
        <p:spPr bwMode="auto">
          <a:xfrm flipH="1">
            <a:off x="3124201" y="2184231"/>
            <a:ext cx="621471" cy="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177E4B-C2FD-464B-ADF5-99B94CAD07F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089121"/>
      </p:ext>
    </p:extLst>
  </p:cSld>
  <p:clrMapOvr>
    <a:masterClrMapping/>
  </p:clrMapOvr>
  <p:transition spd="slow" advTm="47264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5574431" y="1369961"/>
            <a:ext cx="4368293" cy="48778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AE820BBC-AC8A-41A2-B5A2-A38EDA688333}" type="slidenum">
              <a:rPr lang="en-US" altLang="en-US" smtClean="0"/>
              <a:pPr/>
              <a:t>36</a:t>
            </a:fld>
            <a:endParaRPr lang="en-US" altLang="en-US" dirty="0"/>
          </a:p>
        </p:txBody>
      </p:sp>
      <p:sp>
        <p:nvSpPr>
          <p:cNvPr id="21506" name="Rectangle 9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altLang="en-US" dirty="0"/>
              <a:t>TSO - Entering W-2</a:t>
            </a:r>
            <a:br>
              <a:rPr lang="en-GB" altLang="en-US" dirty="0"/>
            </a:br>
            <a:r>
              <a:rPr lang="en-GB" altLang="en-US" sz="2700" dirty="0"/>
              <a:t>Federal Section&gt;Income&gt;W-2</a:t>
            </a:r>
            <a:r>
              <a:rPr lang="en-GB" altLang="en-US" dirty="0"/>
              <a:t>                                          </a:t>
            </a:r>
            <a:endParaRPr lang="en-GB" altLang="en-US" sz="1600" dirty="0"/>
          </a:p>
        </p:txBody>
      </p:sp>
      <p:sp>
        <p:nvSpPr>
          <p:cNvPr id="21510" name="Text Box 3"/>
          <p:cNvSpPr txBox="1">
            <a:spLocks noChangeArrowheads="1"/>
          </p:cNvSpPr>
          <p:nvPr/>
        </p:nvSpPr>
        <p:spPr bwMode="auto">
          <a:xfrm>
            <a:off x="7581900" y="5486402"/>
            <a:ext cx="1371600" cy="275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8573" tIns="34286" rIns="68573" bIns="34286" anchor="ctr"/>
          <a:lstStyle>
            <a:lvl1pPr>
              <a:spcBef>
                <a:spcPts val="1000"/>
              </a:spcBef>
              <a:buClr>
                <a:srgbClr val="67202F"/>
              </a:buClr>
              <a:buSzPct val="90000"/>
              <a:buFont typeface="Calibri" panose="020F0502020204030204" pitchFamily="34" charset="0"/>
              <a:buChar char="●"/>
              <a:defRPr sz="40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984807"/>
              </a:buClr>
              <a:buFont typeface="Calibri" panose="020F0502020204030204" pitchFamily="34" charset="0"/>
              <a:buChar char="−"/>
              <a:defRPr sz="36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215968"/>
              </a:buClr>
              <a:buSzPct val="120000"/>
              <a:buFont typeface="Calibri" panose="020F0502020204030204" pitchFamily="34" charset="0"/>
              <a:buChar char="▪"/>
              <a:defRPr sz="32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ts val="500"/>
              </a:spcBef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ts val="500"/>
              </a:spcBef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50" b="0" dirty="0">
                <a:solidFill>
                  <a:schemeClr val="bg1"/>
                </a:solidFill>
                <a:cs typeface="Calibri" panose="020F0502020204030204" pitchFamily="34" charset="0"/>
              </a:rPr>
              <a:t>C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080481" y="5229707"/>
            <a:ext cx="2700171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Choose codes E, DD, and C from drop-down menu</a:t>
            </a:r>
          </a:p>
        </p:txBody>
      </p:sp>
      <p:cxnSp>
        <p:nvCxnSpPr>
          <p:cNvPr id="27" name="Straight Arrow Connector 26"/>
          <p:cNvCxnSpPr>
            <a:stCxn id="24" idx="3"/>
          </p:cNvCxnSpPr>
          <p:nvPr/>
        </p:nvCxnSpPr>
        <p:spPr bwMode="auto">
          <a:xfrm>
            <a:off x="4780652" y="5552873"/>
            <a:ext cx="877381" cy="28074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1505" name="TextBox 21504"/>
          <p:cNvSpPr txBox="1"/>
          <p:nvPr/>
        </p:nvSpPr>
        <p:spPr>
          <a:xfrm>
            <a:off x="1105920" y="2246369"/>
            <a:ext cx="3542765" cy="12003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TSO populates Boxes 3 and 5 based</a:t>
            </a:r>
          </a:p>
          <a:p>
            <a:r>
              <a:rPr lang="en-US" b="1" dirty="0">
                <a:solidFill>
                  <a:srgbClr val="FF0000"/>
                </a:solidFill>
              </a:rPr>
              <a:t>on Box 1; Correct to match printed</a:t>
            </a:r>
          </a:p>
          <a:p>
            <a:r>
              <a:rPr lang="en-US" b="1" dirty="0">
                <a:solidFill>
                  <a:srgbClr val="FF0000"/>
                </a:solidFill>
              </a:rPr>
              <a:t>W-2; TSO recalculates Boxes</a:t>
            </a:r>
          </a:p>
          <a:p>
            <a:r>
              <a:rPr lang="en-US" b="1" dirty="0">
                <a:solidFill>
                  <a:srgbClr val="FF0000"/>
                </a:solidFill>
              </a:rPr>
              <a:t>4 and 6</a:t>
            </a:r>
          </a:p>
        </p:txBody>
      </p:sp>
      <p:sp>
        <p:nvSpPr>
          <p:cNvPr id="34" name="Oval 33"/>
          <p:cNvSpPr/>
          <p:nvPr/>
        </p:nvSpPr>
        <p:spPr>
          <a:xfrm>
            <a:off x="5406888" y="2336431"/>
            <a:ext cx="838200" cy="32032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5406888" y="2846534"/>
            <a:ext cx="838200" cy="304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8534400" y="2331435"/>
            <a:ext cx="838200" cy="304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8534400" y="2847771"/>
            <a:ext cx="838200" cy="304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5658033" y="5029200"/>
            <a:ext cx="2007469" cy="1408438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C0E4FA-0CEB-4F29-90CC-2C9CBE41FEE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ECCDDB-180C-485F-84AB-A4AEE76CD674}"/>
              </a:ext>
            </a:extLst>
          </p:cNvPr>
          <p:cNvSpPr txBox="1"/>
          <p:nvPr/>
        </p:nvSpPr>
        <p:spPr>
          <a:xfrm>
            <a:off x="10123644" y="630667"/>
            <a:ext cx="7041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cont’d</a:t>
            </a:r>
          </a:p>
        </p:txBody>
      </p:sp>
    </p:spTree>
    <p:extLst>
      <p:ext uri="{BB962C8B-B14F-4D97-AF65-F5344CB8AC3E}">
        <p14:creationId xmlns:p14="http://schemas.microsoft.com/office/powerpoint/2010/main" val="2488244529"/>
      </p:ext>
    </p:extLst>
  </p:cSld>
  <p:clrMapOvr>
    <a:masterClrMapping/>
  </p:clrMapOvr>
  <p:transition spd="slow" advTm="78878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17"/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3781168" y="1404746"/>
            <a:ext cx="5739686" cy="48605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AE820BBC-AC8A-41A2-B5A2-A38EDA688333}" type="slidenum">
              <a:rPr lang="en-US" altLang="en-US" smtClean="0"/>
              <a:pPr/>
              <a:t>37</a:t>
            </a:fld>
            <a:endParaRPr lang="en-US" altLang="en-US" dirty="0"/>
          </a:p>
        </p:txBody>
      </p:sp>
      <p:sp>
        <p:nvSpPr>
          <p:cNvPr id="21506" name="Rectangle 9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altLang="en-US" dirty="0"/>
              <a:t>TSO - Entering W-2</a:t>
            </a:r>
            <a:br>
              <a:rPr lang="en-GB" altLang="en-US" dirty="0"/>
            </a:br>
            <a:r>
              <a:rPr lang="en-GB" altLang="en-US" sz="2700" dirty="0"/>
              <a:t>Federal Section&gt;Income&gt;W-2</a:t>
            </a:r>
            <a:r>
              <a:rPr lang="en-GB" altLang="en-US" dirty="0"/>
              <a:t>                                           </a:t>
            </a:r>
            <a:endParaRPr lang="en-GB" altLang="en-US" sz="1600" dirty="0"/>
          </a:p>
        </p:txBody>
      </p:sp>
      <p:sp>
        <p:nvSpPr>
          <p:cNvPr id="21510" name="Text Box 3"/>
          <p:cNvSpPr txBox="1">
            <a:spLocks noChangeArrowheads="1"/>
          </p:cNvSpPr>
          <p:nvPr/>
        </p:nvSpPr>
        <p:spPr bwMode="auto">
          <a:xfrm>
            <a:off x="7581900" y="5486402"/>
            <a:ext cx="1371600" cy="275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8573" tIns="34286" rIns="68573" bIns="34286" anchor="ctr"/>
          <a:lstStyle>
            <a:lvl1pPr>
              <a:spcBef>
                <a:spcPts val="1000"/>
              </a:spcBef>
              <a:buClr>
                <a:srgbClr val="67202F"/>
              </a:buClr>
              <a:buSzPct val="90000"/>
              <a:buFont typeface="Calibri" panose="020F0502020204030204" pitchFamily="34" charset="0"/>
              <a:buChar char="●"/>
              <a:defRPr sz="40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984807"/>
              </a:buClr>
              <a:buFont typeface="Calibri" panose="020F0502020204030204" pitchFamily="34" charset="0"/>
              <a:buChar char="−"/>
              <a:defRPr sz="36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215968"/>
              </a:buClr>
              <a:buSzPct val="120000"/>
              <a:buFont typeface="Calibri" panose="020F0502020204030204" pitchFamily="34" charset="0"/>
              <a:buChar char="▪"/>
              <a:defRPr sz="32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ts val="500"/>
              </a:spcBef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ts val="500"/>
              </a:spcBef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050" b="0" dirty="0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3834" y="2488323"/>
            <a:ext cx="2834166" cy="12003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Choose “Retirement (Not in</a:t>
            </a:r>
          </a:p>
          <a:p>
            <a:r>
              <a:rPr lang="en-US" b="1" dirty="0">
                <a:solidFill>
                  <a:srgbClr val="FF0000"/>
                </a:solidFill>
              </a:rPr>
              <a:t>Box 12) – Do not carry to Form 8880” from drop-</a:t>
            </a:r>
          </a:p>
          <a:p>
            <a:r>
              <a:rPr lang="en-US" b="1" dirty="0">
                <a:solidFill>
                  <a:srgbClr val="FF0000"/>
                </a:solidFill>
              </a:rPr>
              <a:t>down menu for 414h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83488" y="5236318"/>
            <a:ext cx="2664512" cy="9233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TSO transfers from Box 1; </a:t>
            </a:r>
          </a:p>
          <a:p>
            <a:r>
              <a:rPr lang="en-US" b="1" dirty="0">
                <a:solidFill>
                  <a:srgbClr val="FF0000"/>
                </a:solidFill>
              </a:rPr>
              <a:t>Correct to match printed</a:t>
            </a:r>
          </a:p>
          <a:p>
            <a:r>
              <a:rPr lang="en-US" b="1" dirty="0">
                <a:solidFill>
                  <a:srgbClr val="FF0000"/>
                </a:solidFill>
              </a:rPr>
              <a:t>W-2</a:t>
            </a:r>
          </a:p>
        </p:txBody>
      </p:sp>
      <p:cxnSp>
        <p:nvCxnSpPr>
          <p:cNvPr id="17" name="Straight Arrow Connector 16"/>
          <p:cNvCxnSpPr>
            <a:stCxn id="14" idx="3"/>
            <a:endCxn id="16" idx="2"/>
          </p:cNvCxnSpPr>
          <p:nvPr/>
        </p:nvCxnSpPr>
        <p:spPr bwMode="auto">
          <a:xfrm>
            <a:off x="3048000" y="5697983"/>
            <a:ext cx="626791" cy="461665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" name="Straight Arrow Connector 29"/>
          <p:cNvCxnSpPr>
            <a:stCxn id="2" idx="3"/>
          </p:cNvCxnSpPr>
          <p:nvPr/>
        </p:nvCxnSpPr>
        <p:spPr bwMode="auto">
          <a:xfrm flipV="1">
            <a:off x="3048000" y="3088487"/>
            <a:ext cx="626791" cy="1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" name="Oval 14"/>
          <p:cNvSpPr/>
          <p:nvPr/>
        </p:nvSpPr>
        <p:spPr>
          <a:xfrm>
            <a:off x="3674791" y="2944653"/>
            <a:ext cx="2140703" cy="414408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3674791" y="5960696"/>
            <a:ext cx="752386" cy="397904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5798BD-8242-434E-8F8E-EAF5B15EB9A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29D5CE-842E-4256-A528-960D075B2EA4}"/>
              </a:ext>
            </a:extLst>
          </p:cNvPr>
          <p:cNvSpPr txBox="1"/>
          <p:nvPr/>
        </p:nvSpPr>
        <p:spPr>
          <a:xfrm>
            <a:off x="9753600" y="607733"/>
            <a:ext cx="7834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cont’d</a:t>
            </a:r>
          </a:p>
        </p:txBody>
      </p:sp>
    </p:spTree>
    <p:extLst>
      <p:ext uri="{BB962C8B-B14F-4D97-AF65-F5344CB8AC3E}">
        <p14:creationId xmlns:p14="http://schemas.microsoft.com/office/powerpoint/2010/main" val="3854382874"/>
      </p:ext>
    </p:extLst>
  </p:cSld>
  <p:clrMapOvr>
    <a:masterClrMapping/>
  </p:clrMapOvr>
  <p:transition spd="slow" advTm="74446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38</a:t>
            </a:fld>
            <a:endParaRPr lang="en-US" alt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914400" y="1905000"/>
            <a:ext cx="10320109" cy="35292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TSO - Warning Messages Regarding W-2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14D45C-7632-4BBC-B80A-721009F6AB1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8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187"/>
    </mc:Choice>
    <mc:Fallback xmlns="">
      <p:transition spd="slow" advTm="68187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TSO - Student Activity</a:t>
            </a:r>
            <a:br>
              <a:rPr lang="en-US" dirty="0"/>
            </a:br>
            <a:r>
              <a:rPr lang="en-GB" altLang="en-US" sz="2700" dirty="0"/>
              <a:t>Federal Section&gt;Income&gt;W-2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616116"/>
            <a:ext cx="9753600" cy="4413193"/>
          </a:xfrm>
        </p:spPr>
        <p:txBody>
          <a:bodyPr>
            <a:normAutofit/>
          </a:bodyPr>
          <a:lstStyle/>
          <a:p>
            <a:r>
              <a:rPr lang="en-US" dirty="0"/>
              <a:t>Pause the slide show</a:t>
            </a:r>
          </a:p>
          <a:p>
            <a:r>
              <a:rPr lang="en-US" dirty="0"/>
              <a:t>Enter the Carson County School District W-2 into TSO (Step 1)</a:t>
            </a:r>
          </a:p>
          <a:p>
            <a:r>
              <a:rPr lang="en-US" dirty="0"/>
              <a:t>Check the Federal and NJ refund monitors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00803"/>
            <a:ext cx="4114800" cy="301625"/>
          </a:xfrm>
        </p:spPr>
        <p:txBody>
          <a:bodyPr/>
          <a:lstStyle/>
          <a:p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251E97C6-B5EA-4059-8D5E-F0990EFE7977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AC734D-7B9A-4EC1-801E-C30E2A0461D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386731"/>
      </p:ext>
    </p:extLst>
  </p:cSld>
  <p:clrMapOvr>
    <a:masterClrMapping/>
  </p:clrMapOvr>
  <p:transition advTm="26342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 dirty="0">
                <a:cs typeface="Calibri"/>
              </a:rPr>
              <a:t>Ray Caldwell</a:t>
            </a:r>
          </a:p>
        </p:txBody>
      </p:sp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Basic Information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D4217B-6E9D-48E0-B59B-D139C3BC040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ACD17B-3CD6-416A-812F-5292F57D2C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D97AF6-07E2-4C00-8DC9-7EB458849A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71C609-0F0D-4841-9F2F-030B3379F104}" type="slidenum">
              <a:rPr lang="en-US" altLang="en-US" smtClean="0"/>
              <a:pPr>
                <a:defRPr/>
              </a:pPr>
              <a:t>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19644334"/>
      </p:ext>
    </p:extLst>
  </p:cSld>
  <p:clrMapOvr>
    <a:masterClrMapping/>
  </p:clrMapOvr>
  <p:transition spd="slow" advTm="9697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2971800" y="1336928"/>
            <a:ext cx="5562599" cy="512893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AE820BBC-AC8A-41A2-B5A2-A38EDA688333}" type="slidenum">
              <a:rPr lang="en-US" altLang="en-US" smtClean="0"/>
              <a:pPr/>
              <a:t>40</a:t>
            </a:fld>
            <a:endParaRPr lang="en-US" altLang="en-US" dirty="0"/>
          </a:p>
        </p:txBody>
      </p:sp>
      <p:sp>
        <p:nvSpPr>
          <p:cNvPr id="2150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TSO - Wages on Federal 1040                                    </a:t>
            </a:r>
            <a:endParaRPr lang="en-GB" altLang="en-US" sz="1600" dirty="0"/>
          </a:p>
        </p:txBody>
      </p:sp>
      <p:sp>
        <p:nvSpPr>
          <p:cNvPr id="21510" name="Text Box 3"/>
          <p:cNvSpPr txBox="1">
            <a:spLocks noChangeArrowheads="1"/>
          </p:cNvSpPr>
          <p:nvPr/>
        </p:nvSpPr>
        <p:spPr bwMode="auto">
          <a:xfrm>
            <a:off x="7581900" y="5486402"/>
            <a:ext cx="1371600" cy="275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8573" tIns="34286" rIns="68573" bIns="34286" anchor="ctr"/>
          <a:lstStyle>
            <a:lvl1pPr>
              <a:spcBef>
                <a:spcPts val="1000"/>
              </a:spcBef>
              <a:buClr>
                <a:srgbClr val="67202F"/>
              </a:buClr>
              <a:buSzPct val="90000"/>
              <a:buFont typeface="Calibri" panose="020F0502020204030204" pitchFamily="34" charset="0"/>
              <a:buChar char="●"/>
              <a:defRPr sz="40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984807"/>
              </a:buClr>
              <a:buFont typeface="Calibri" panose="020F0502020204030204" pitchFamily="34" charset="0"/>
              <a:buChar char="−"/>
              <a:defRPr sz="36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215968"/>
              </a:buClr>
              <a:buSzPct val="120000"/>
              <a:buFont typeface="Calibri" panose="020F0502020204030204" pitchFamily="34" charset="0"/>
              <a:buChar char="▪"/>
              <a:defRPr sz="32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ts val="500"/>
              </a:spcBef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ts val="500"/>
              </a:spcBef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050" b="0" dirty="0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7924800" y="4361765"/>
            <a:ext cx="838200" cy="304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220201" y="4174279"/>
            <a:ext cx="2241896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Transferred from W-2</a:t>
            </a:r>
          </a:p>
          <a:p>
            <a:r>
              <a:rPr lang="en-US" b="1" dirty="0">
                <a:solidFill>
                  <a:srgbClr val="FF0000"/>
                </a:solidFill>
              </a:rPr>
              <a:t>Box 1</a:t>
            </a:r>
          </a:p>
        </p:txBody>
      </p:sp>
      <p:cxnSp>
        <p:nvCxnSpPr>
          <p:cNvPr id="9" name="Straight Arrow Connector 8"/>
          <p:cNvCxnSpPr>
            <a:cxnSpLocks/>
            <a:stCxn id="2" idx="1"/>
            <a:endCxn id="7" idx="6"/>
          </p:cNvCxnSpPr>
          <p:nvPr/>
        </p:nvCxnSpPr>
        <p:spPr>
          <a:xfrm flipH="1">
            <a:off x="8763000" y="4497445"/>
            <a:ext cx="457201" cy="1672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3CCCBE-7CD7-4B51-936D-FB903F094DC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533075"/>
      </p:ext>
    </p:extLst>
  </p:cSld>
  <p:clrMapOvr>
    <a:masterClrMapping/>
  </p:clrMapOvr>
  <p:transition spd="slow" advTm="1966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quarter" idx="12"/>
          </p:nvPr>
        </p:nvPicPr>
        <p:blipFill rotWithShape="1">
          <a:blip r:embed="rId3"/>
          <a:srcRect b="2760"/>
          <a:stretch/>
        </p:blipFill>
        <p:spPr>
          <a:xfrm>
            <a:off x="3719963" y="1376864"/>
            <a:ext cx="3951379" cy="48884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AE820BBC-AC8A-41A2-B5A2-A38EDA688333}" type="slidenum">
              <a:rPr lang="en-US" altLang="en-US" smtClean="0"/>
              <a:pPr/>
              <a:t>41</a:t>
            </a:fld>
            <a:endParaRPr lang="en-US" altLang="en-US" dirty="0"/>
          </a:p>
        </p:txBody>
      </p:sp>
      <p:sp>
        <p:nvSpPr>
          <p:cNvPr id="2150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TSO - Wages on NJ 1040                                    </a:t>
            </a:r>
            <a:endParaRPr lang="en-GB" altLang="en-US" sz="1600" dirty="0"/>
          </a:p>
        </p:txBody>
      </p:sp>
      <p:sp>
        <p:nvSpPr>
          <p:cNvPr id="21510" name="Text Box 3"/>
          <p:cNvSpPr txBox="1">
            <a:spLocks noChangeArrowheads="1"/>
          </p:cNvSpPr>
          <p:nvPr/>
        </p:nvSpPr>
        <p:spPr bwMode="auto">
          <a:xfrm>
            <a:off x="7581900" y="5486402"/>
            <a:ext cx="1371600" cy="275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8573" tIns="34286" rIns="68573" bIns="34286" anchor="ctr"/>
          <a:lstStyle>
            <a:lvl1pPr>
              <a:spcBef>
                <a:spcPts val="1000"/>
              </a:spcBef>
              <a:buClr>
                <a:srgbClr val="67202F"/>
              </a:buClr>
              <a:buSzPct val="90000"/>
              <a:buFont typeface="Calibri" panose="020F0502020204030204" pitchFamily="34" charset="0"/>
              <a:buChar char="●"/>
              <a:defRPr sz="40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984807"/>
              </a:buClr>
              <a:buFont typeface="Calibri" panose="020F0502020204030204" pitchFamily="34" charset="0"/>
              <a:buChar char="−"/>
              <a:defRPr sz="36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215968"/>
              </a:buClr>
              <a:buSzPct val="120000"/>
              <a:buFont typeface="Calibri" panose="020F0502020204030204" pitchFamily="34" charset="0"/>
              <a:buChar char="▪"/>
              <a:defRPr sz="32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ts val="500"/>
              </a:spcBef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ts val="500"/>
              </a:spcBef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050" b="0" dirty="0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59504" y="1823865"/>
            <a:ext cx="2241896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Transferred from W-2</a:t>
            </a:r>
          </a:p>
          <a:p>
            <a:r>
              <a:rPr lang="en-US" b="1" dirty="0">
                <a:solidFill>
                  <a:srgbClr val="FF0000"/>
                </a:solidFill>
              </a:rPr>
              <a:t>Box 16</a:t>
            </a:r>
          </a:p>
        </p:txBody>
      </p:sp>
      <p:cxnSp>
        <p:nvCxnSpPr>
          <p:cNvPr id="9" name="Straight Arrow Connector 8"/>
          <p:cNvCxnSpPr>
            <a:cxnSpLocks/>
          </p:cNvCxnSpPr>
          <p:nvPr/>
        </p:nvCxnSpPr>
        <p:spPr>
          <a:xfrm flipH="1">
            <a:off x="7942491" y="2133599"/>
            <a:ext cx="668109" cy="134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7104291" y="1981200"/>
            <a:ext cx="838200" cy="304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FDE2FE-BBB1-4B9F-890F-29E5ABFDA55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087805"/>
      </p:ext>
    </p:extLst>
  </p:cSld>
  <p:clrMapOvr>
    <a:masterClrMapping/>
  </p:clrMapOvr>
  <p:transition spd="slow" advTm="16215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4FED8A6C-0F19-46DB-945F-36E35D8E1E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622111C-5405-431D-9048-861C2314B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en-US" dirty="0"/>
              <a:t>Scenario Step 2</a:t>
            </a:r>
            <a:br>
              <a:rPr lang="en-US" dirty="0"/>
            </a:br>
            <a:r>
              <a:rPr lang="en-US" dirty="0"/>
              <a:t>W-2 Second Street Bar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BBF66D-564A-49BF-BD3D-8B108EFA11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CFD2BA-CD78-47CE-9A7A-7E6FB9A95F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71C609-0F0D-4841-9F2F-030B3379F104}" type="slidenum">
              <a:rPr lang="en-US" altLang="en-US" smtClean="0"/>
              <a:pPr>
                <a:defRPr/>
              </a:pPr>
              <a:t>42</a:t>
            </a:fld>
            <a:endParaRPr lang="en-US" alt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CBF6E38-B41A-4B05-8E40-7835D68132D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79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08"/>
    </mc:Choice>
    <mc:Fallback xmlns="">
      <p:transition spd="slow" advTm="19008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0188" y="1490168"/>
            <a:ext cx="5986738" cy="47751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9" name="Content Placeholder 28" hidden="1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43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99617" y="0"/>
            <a:ext cx="9751391" cy="1143000"/>
          </a:xfrm>
        </p:spPr>
        <p:txBody>
          <a:bodyPr/>
          <a:lstStyle/>
          <a:p>
            <a:r>
              <a:rPr lang="en-US" dirty="0"/>
              <a:t>Form W-2 for Second Street Bar </a:t>
            </a:r>
          </a:p>
        </p:txBody>
      </p:sp>
      <p:sp>
        <p:nvSpPr>
          <p:cNvPr id="10" name="Oval 9"/>
          <p:cNvSpPr/>
          <p:nvPr/>
        </p:nvSpPr>
        <p:spPr>
          <a:xfrm>
            <a:off x="5791200" y="2927294"/>
            <a:ext cx="838200" cy="273106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123741" y="2861447"/>
            <a:ext cx="1966051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Social Security tips</a:t>
            </a:r>
          </a:p>
        </p:txBody>
      </p:sp>
      <p:cxnSp>
        <p:nvCxnSpPr>
          <p:cNvPr id="13" name="Straight Arrow Connector 12"/>
          <p:cNvCxnSpPr/>
          <p:nvPr/>
        </p:nvCxnSpPr>
        <p:spPr bwMode="auto">
          <a:xfrm flipH="1">
            <a:off x="6605337" y="3028379"/>
            <a:ext cx="2518404" cy="35468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2975604" y="4308583"/>
            <a:ext cx="184731" cy="369332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C3EE6DE-C3B7-43AB-A008-BF10CFED1F9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12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91"/>
    </mc:Choice>
    <mc:Fallback xmlns="">
      <p:transition spd="slow" advTm="32491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44</a:t>
            </a:fld>
            <a:endParaRPr lang="en-US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1278833" y="1447801"/>
            <a:ext cx="9753600" cy="481750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Social Security tips – reported in Box 7</a:t>
            </a:r>
          </a:p>
          <a:p>
            <a:pPr lvl="1"/>
            <a:r>
              <a:rPr lang="en-US" u="sng" dirty="0"/>
              <a:t>Employee</a:t>
            </a:r>
            <a:r>
              <a:rPr lang="en-US" b="1" u="sng" dirty="0"/>
              <a:t> </a:t>
            </a:r>
            <a:r>
              <a:rPr lang="en-US" dirty="0"/>
              <a:t>must report tips collected to employer (other than months with less than $20)</a:t>
            </a:r>
          </a:p>
          <a:p>
            <a:pPr lvl="1"/>
            <a:r>
              <a:rPr lang="en-US" u="sng" dirty="0"/>
              <a:t>Employer</a:t>
            </a:r>
            <a:r>
              <a:rPr lang="en-US" dirty="0"/>
              <a:t> reports those on W-2 as Social Security tips (Box 7)</a:t>
            </a:r>
          </a:p>
          <a:p>
            <a:pPr lvl="1"/>
            <a:r>
              <a:rPr lang="en-US" u="sng" dirty="0"/>
              <a:t>Employer</a:t>
            </a:r>
            <a:r>
              <a:rPr lang="en-US" dirty="0"/>
              <a:t> withholds Social Security and Medicare taxes (Boxes 4 and 6)</a:t>
            </a:r>
          </a:p>
          <a:p>
            <a:r>
              <a:rPr lang="en-US" dirty="0"/>
              <a:t>Allocated tips – reported in Box 8</a:t>
            </a:r>
          </a:p>
          <a:p>
            <a:pPr lvl="1"/>
            <a:r>
              <a:rPr lang="en-US" u="sng" dirty="0"/>
              <a:t>Employer</a:t>
            </a:r>
            <a:r>
              <a:rPr lang="en-US" dirty="0"/>
              <a:t> legally must also account for estimated unreported tips</a:t>
            </a:r>
          </a:p>
          <a:p>
            <a:pPr lvl="2"/>
            <a:r>
              <a:rPr lang="en-US" dirty="0"/>
              <a:t>Calculated from the difference between the reported tips and a percentage of food &amp; drink sales</a:t>
            </a:r>
          </a:p>
          <a:p>
            <a:pPr lvl="2"/>
            <a:r>
              <a:rPr lang="en-US" dirty="0"/>
              <a:t>Difference allocated between all employees</a:t>
            </a:r>
          </a:p>
          <a:p>
            <a:pPr lvl="1"/>
            <a:r>
              <a:rPr lang="en-US" dirty="0"/>
              <a:t>Each employee’s share of allocated tips reported in Box 8 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66802" y="28835"/>
            <a:ext cx="10515597" cy="1143000"/>
          </a:xfrm>
        </p:spPr>
        <p:txBody>
          <a:bodyPr>
            <a:normAutofit/>
          </a:bodyPr>
          <a:lstStyle/>
          <a:p>
            <a:r>
              <a:rPr lang="en-US" dirty="0"/>
              <a:t>Tip Income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401A43E-42B3-4B77-AF93-55CD4A8C481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33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370"/>
    </mc:Choice>
    <mc:Fallback xmlns="">
      <p:transition spd="slow" advTm="15537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45</a:t>
            </a:fld>
            <a:endParaRPr lang="en-US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1278833" y="1447801"/>
            <a:ext cx="9753600" cy="4817504"/>
          </a:xfrm>
        </p:spPr>
        <p:txBody>
          <a:bodyPr>
            <a:normAutofit fontScale="92500" lnSpcReduction="10000"/>
          </a:bodyPr>
          <a:lstStyle/>
          <a:p>
            <a:r>
              <a:rPr lang="en-US" u="sng" dirty="0"/>
              <a:t>Employee</a:t>
            </a:r>
            <a:r>
              <a:rPr lang="en-US" dirty="0"/>
              <a:t> must declare unreported tips as income on W-2 screen </a:t>
            </a:r>
          </a:p>
          <a:p>
            <a:pPr lvl="1"/>
            <a:r>
              <a:rPr lang="en-US" dirty="0"/>
              <a:t>Enter in W-2 box under Box 10 called Unreported Tips</a:t>
            </a:r>
          </a:p>
          <a:p>
            <a:r>
              <a:rPr lang="en-US" dirty="0"/>
              <a:t>Employee must pay Social Security and Medicare Taxes on allocated tips and any unreported tips</a:t>
            </a:r>
          </a:p>
          <a:p>
            <a:pPr lvl="1"/>
            <a:r>
              <a:rPr lang="en-US" dirty="0"/>
              <a:t> TSO generates Form 4137 to calculate taxes due</a:t>
            </a:r>
          </a:p>
          <a:p>
            <a:pPr lvl="2"/>
            <a:r>
              <a:rPr lang="en-US" dirty="0"/>
              <a:t>Allocated tip and unreported tips automatically transferred from W-2 screen to Form 4137</a:t>
            </a:r>
          </a:p>
          <a:p>
            <a:pPr lvl="2"/>
            <a:r>
              <a:rPr lang="en-US" dirty="0"/>
              <a:t>Social Security and Medicare taxes due reported on Schedule 2 Line 5</a:t>
            </a:r>
          </a:p>
          <a:p>
            <a:r>
              <a:rPr lang="en-US" dirty="0"/>
              <a:t>All tips included in Wages line on Federal and NJ 1040s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66802" y="28835"/>
            <a:ext cx="10515597" cy="1143000"/>
          </a:xfrm>
        </p:spPr>
        <p:txBody>
          <a:bodyPr>
            <a:normAutofit/>
          </a:bodyPr>
          <a:lstStyle/>
          <a:p>
            <a:r>
              <a:rPr lang="en-US" dirty="0"/>
              <a:t>Tip Income                                                           </a:t>
            </a:r>
            <a:r>
              <a:rPr lang="en-US" sz="1600" dirty="0"/>
              <a:t>cont’d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5BFEFAD-B911-4BAA-9A6D-2B83AB407A6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48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539"/>
    </mc:Choice>
    <mc:Fallback xmlns="">
      <p:transition spd="slow" advTm="159539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46</a:t>
            </a:fld>
            <a:endParaRPr lang="en-US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Box 3 (SS Wages) + Box 7 (SS Tips) = Box 1 (Total Wages)</a:t>
            </a:r>
          </a:p>
          <a:p>
            <a:r>
              <a:rPr lang="en-US" dirty="0"/>
              <a:t>TSO populates Boxes 3 and 5 based on Box 1 wages</a:t>
            </a:r>
          </a:p>
          <a:p>
            <a:pPr lvl="1"/>
            <a:r>
              <a:rPr lang="en-US" dirty="0"/>
              <a:t>Correct Box 3 (SS Wages) to match printed W-2</a:t>
            </a:r>
          </a:p>
          <a:p>
            <a:pPr lvl="1"/>
            <a:r>
              <a:rPr lang="en-US" dirty="0"/>
              <a:t>TSO recalculates Box 4 (SS Tax Withheld) based on new value in Box 3</a:t>
            </a:r>
          </a:p>
          <a:p>
            <a:pPr lvl="1"/>
            <a:r>
              <a:rPr lang="en-US" dirty="0"/>
              <a:t>However, employer withheld SS taxes on both SS wages + SS tips.  Must correct recalculated Box 4  </a:t>
            </a:r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Tips Entered in TSO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60CFC69-35BE-4A03-BE15-B119B2B1C65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36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499"/>
    </mc:Choice>
    <mc:Fallback xmlns="">
      <p:transition spd="slow" advTm="106499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AE820BBC-AC8A-41A2-B5A2-A38EDA688333}" type="slidenum">
              <a:rPr lang="en-US" altLang="en-US" smtClean="0"/>
              <a:pPr/>
              <a:t>47</a:t>
            </a:fld>
            <a:endParaRPr lang="en-US" altLang="en-US" dirty="0"/>
          </a:p>
        </p:txBody>
      </p:sp>
      <p:sp>
        <p:nvSpPr>
          <p:cNvPr id="21506" name="Rectangle 9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en-US" dirty="0"/>
              <a:t>TSO - Entering W-2 for Second Street Bar</a:t>
            </a:r>
            <a:br>
              <a:rPr lang="en-GB" altLang="en-US" dirty="0"/>
            </a:br>
            <a:r>
              <a:rPr lang="en-GB" altLang="en-US" sz="2400" dirty="0"/>
              <a:t>Federal Section&gt;Income&gt;W-2</a:t>
            </a:r>
          </a:p>
        </p:txBody>
      </p:sp>
      <p:sp>
        <p:nvSpPr>
          <p:cNvPr id="21510" name="Text Box 3"/>
          <p:cNvSpPr txBox="1">
            <a:spLocks noChangeArrowheads="1"/>
          </p:cNvSpPr>
          <p:nvPr/>
        </p:nvSpPr>
        <p:spPr bwMode="auto">
          <a:xfrm>
            <a:off x="7581900" y="5486402"/>
            <a:ext cx="1371600" cy="275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8573" tIns="34286" rIns="68573" bIns="34286" anchor="ctr"/>
          <a:lstStyle>
            <a:lvl1pPr>
              <a:spcBef>
                <a:spcPts val="1000"/>
              </a:spcBef>
              <a:buClr>
                <a:srgbClr val="67202F"/>
              </a:buClr>
              <a:buSzPct val="90000"/>
              <a:buFont typeface="Calibri" panose="020F0502020204030204" pitchFamily="34" charset="0"/>
              <a:buChar char="●"/>
              <a:defRPr sz="40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984807"/>
              </a:buClr>
              <a:buFont typeface="Calibri" panose="020F0502020204030204" pitchFamily="34" charset="0"/>
              <a:buChar char="−"/>
              <a:defRPr sz="36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215968"/>
              </a:buClr>
              <a:buSzPct val="120000"/>
              <a:buFont typeface="Calibri" panose="020F0502020204030204" pitchFamily="34" charset="0"/>
              <a:buChar char="▪"/>
              <a:defRPr sz="32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ts val="500"/>
              </a:spcBef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ts val="500"/>
              </a:spcBef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050" b="0" dirty="0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3137" y="1676400"/>
            <a:ext cx="1665905" cy="8309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Employee</a:t>
            </a:r>
          </a:p>
          <a:p>
            <a:r>
              <a:rPr lang="en-US" sz="2400" dirty="0">
                <a:solidFill>
                  <a:srgbClr val="FF0000"/>
                </a:solidFill>
              </a:rPr>
              <a:t>Information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601200" y="1676400"/>
            <a:ext cx="1665905" cy="8309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Employer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Information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782402" y="1427451"/>
            <a:ext cx="2856398" cy="4744749"/>
          </a:xfrm>
          <a:prstGeom prst="rect">
            <a:avLst/>
          </a:prstGeom>
          <a:noFill/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2749310" y="1444489"/>
            <a:ext cx="2579303" cy="4548162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3745672" y="1861065"/>
            <a:ext cx="1579278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Click on whose</a:t>
            </a:r>
          </a:p>
          <a:p>
            <a:r>
              <a:rPr lang="en-US" dirty="0"/>
              <a:t>W-2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9145" y="2091898"/>
            <a:ext cx="495055" cy="415499"/>
          </a:xfrm>
          <a:prstGeom prst="rect">
            <a:avLst/>
          </a:prstGeom>
        </p:spPr>
      </p:pic>
      <p:cxnSp>
        <p:nvCxnSpPr>
          <p:cNvPr id="19" name="Straight Arrow Connector 18"/>
          <p:cNvCxnSpPr>
            <a:stCxn id="14" idx="1"/>
          </p:cNvCxnSpPr>
          <p:nvPr/>
        </p:nvCxnSpPr>
        <p:spPr bwMode="auto">
          <a:xfrm flipH="1">
            <a:off x="3124201" y="2184231"/>
            <a:ext cx="621471" cy="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9365" y="1484057"/>
            <a:ext cx="3427985" cy="456520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4C016E-0EEC-4DF3-8A35-67EA6418E79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247365"/>
      </p:ext>
    </p:extLst>
  </p:cSld>
  <p:clrMapOvr>
    <a:masterClrMapping/>
  </p:clrMapOvr>
  <p:transition spd="slow" advTm="20975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5048665" y="1373681"/>
            <a:ext cx="4226042" cy="48916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4" name="Oval 33"/>
          <p:cNvSpPr/>
          <p:nvPr/>
        </p:nvSpPr>
        <p:spPr>
          <a:xfrm>
            <a:off x="4987788" y="2396087"/>
            <a:ext cx="838200" cy="304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AE820BBC-AC8A-41A2-B5A2-A38EDA688333}" type="slidenum">
              <a:rPr lang="en-US" altLang="en-US" smtClean="0"/>
              <a:pPr/>
              <a:t>48</a:t>
            </a:fld>
            <a:endParaRPr lang="en-US" altLang="en-US" dirty="0"/>
          </a:p>
        </p:txBody>
      </p:sp>
      <p:sp>
        <p:nvSpPr>
          <p:cNvPr id="21506" name="Rectangle 9"/>
          <p:cNvSpPr>
            <a:spLocks noGrp="1" noChangeArrowheads="1"/>
          </p:cNvSpPr>
          <p:nvPr>
            <p:ph type="title"/>
          </p:nvPr>
        </p:nvSpPr>
        <p:spPr>
          <a:xfrm>
            <a:off x="1066803" y="28835"/>
            <a:ext cx="10591797" cy="1143000"/>
          </a:xfrm>
        </p:spPr>
        <p:txBody>
          <a:bodyPr>
            <a:normAutofit/>
          </a:bodyPr>
          <a:lstStyle/>
          <a:p>
            <a:r>
              <a:rPr lang="en-GB" altLang="en-US" dirty="0"/>
              <a:t>TSO - Entering W-2 for Second Street Bar </a:t>
            </a:r>
            <a:br>
              <a:rPr lang="en-GB" altLang="en-US" dirty="0"/>
            </a:br>
            <a:r>
              <a:rPr lang="en-GB" altLang="en-US" sz="2700" dirty="0"/>
              <a:t>Federal Section&gt;Income&gt;W-2                                      </a:t>
            </a:r>
          </a:p>
        </p:txBody>
      </p:sp>
      <p:sp>
        <p:nvSpPr>
          <p:cNvPr id="21510" name="Text Box 3"/>
          <p:cNvSpPr txBox="1">
            <a:spLocks noChangeArrowheads="1"/>
          </p:cNvSpPr>
          <p:nvPr/>
        </p:nvSpPr>
        <p:spPr bwMode="auto">
          <a:xfrm>
            <a:off x="7581900" y="5486402"/>
            <a:ext cx="1371600" cy="275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8573" tIns="34286" rIns="68573" bIns="34286" anchor="ctr"/>
          <a:lstStyle>
            <a:lvl1pPr>
              <a:spcBef>
                <a:spcPts val="1000"/>
              </a:spcBef>
              <a:buClr>
                <a:srgbClr val="67202F"/>
              </a:buClr>
              <a:buSzPct val="90000"/>
              <a:buFont typeface="Calibri" panose="020F0502020204030204" pitchFamily="34" charset="0"/>
              <a:buChar char="●"/>
              <a:defRPr sz="40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984807"/>
              </a:buClr>
              <a:buFont typeface="Calibri" panose="020F0502020204030204" pitchFamily="34" charset="0"/>
              <a:buChar char="−"/>
              <a:defRPr sz="36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215968"/>
              </a:buClr>
              <a:buSzPct val="120000"/>
              <a:buFont typeface="Calibri" panose="020F0502020204030204" pitchFamily="34" charset="0"/>
              <a:buChar char="▪"/>
              <a:defRPr sz="32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ts val="500"/>
              </a:spcBef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ts val="500"/>
              </a:spcBef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50" b="0" dirty="0">
                <a:solidFill>
                  <a:schemeClr val="bg1"/>
                </a:solidFill>
                <a:cs typeface="Calibri" panose="020F0502020204030204" pitchFamily="34" charset="0"/>
              </a:rPr>
              <a:t>C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730893" y="3490875"/>
            <a:ext cx="1981197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Social Security tips </a:t>
            </a:r>
          </a:p>
        </p:txBody>
      </p:sp>
      <p:cxnSp>
        <p:nvCxnSpPr>
          <p:cNvPr id="27" name="Straight Arrow Connector 26"/>
          <p:cNvCxnSpPr>
            <a:stCxn id="24" idx="3"/>
            <a:endCxn id="18" idx="2"/>
          </p:cNvCxnSpPr>
          <p:nvPr/>
        </p:nvCxnSpPr>
        <p:spPr bwMode="auto">
          <a:xfrm flipV="1">
            <a:off x="4712090" y="3652547"/>
            <a:ext cx="336575" cy="22994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1505" name="TextBox 21504"/>
          <p:cNvSpPr txBox="1"/>
          <p:nvPr/>
        </p:nvSpPr>
        <p:spPr>
          <a:xfrm>
            <a:off x="309282" y="2331555"/>
            <a:ext cx="4402808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Correct Boxes 3 and 4 to match printed W-2 </a:t>
            </a:r>
          </a:p>
        </p:txBody>
      </p:sp>
      <p:sp>
        <p:nvSpPr>
          <p:cNvPr id="37" name="Oval 36"/>
          <p:cNvSpPr/>
          <p:nvPr/>
        </p:nvSpPr>
        <p:spPr>
          <a:xfrm>
            <a:off x="8001000" y="2396087"/>
            <a:ext cx="838200" cy="304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3" y="1524000"/>
            <a:ext cx="2200218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Box 3 + Box 7 = Box 1</a:t>
            </a:r>
          </a:p>
        </p:txBody>
      </p:sp>
      <p:sp>
        <p:nvSpPr>
          <p:cNvPr id="18" name="Oval 17"/>
          <p:cNvSpPr/>
          <p:nvPr/>
        </p:nvSpPr>
        <p:spPr>
          <a:xfrm>
            <a:off x="5048665" y="3500147"/>
            <a:ext cx="838200" cy="304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F7469A-3ACB-4478-880E-40564ACF024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0AD209-5487-4B22-B0C2-C9442A5531FD}"/>
              </a:ext>
            </a:extLst>
          </p:cNvPr>
          <p:cNvSpPr txBox="1"/>
          <p:nvPr/>
        </p:nvSpPr>
        <p:spPr>
          <a:xfrm>
            <a:off x="9525000" y="764927"/>
            <a:ext cx="7041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cont’d</a:t>
            </a:r>
          </a:p>
        </p:txBody>
      </p:sp>
    </p:spTree>
    <p:extLst>
      <p:ext uri="{BB962C8B-B14F-4D97-AF65-F5344CB8AC3E}">
        <p14:creationId xmlns:p14="http://schemas.microsoft.com/office/powerpoint/2010/main" val="250187094"/>
      </p:ext>
    </p:extLst>
  </p:cSld>
  <p:clrMapOvr>
    <a:masterClrMapping/>
  </p:clrMapOvr>
  <p:transition spd="slow" advTm="61618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2971800" y="1484194"/>
            <a:ext cx="5462375" cy="476063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AE820BBC-AC8A-41A2-B5A2-A38EDA688333}" type="slidenum">
              <a:rPr lang="en-US" altLang="en-US" smtClean="0"/>
              <a:pPr/>
              <a:t>49</a:t>
            </a:fld>
            <a:endParaRPr lang="en-US" altLang="en-US" dirty="0"/>
          </a:p>
        </p:txBody>
      </p:sp>
      <p:sp>
        <p:nvSpPr>
          <p:cNvPr id="21506" name="Rectangle 9"/>
          <p:cNvSpPr>
            <a:spLocks noGrp="1" noChangeArrowheads="1"/>
          </p:cNvSpPr>
          <p:nvPr>
            <p:ph type="title"/>
          </p:nvPr>
        </p:nvSpPr>
        <p:spPr>
          <a:xfrm>
            <a:off x="1066803" y="28835"/>
            <a:ext cx="9829797" cy="1143000"/>
          </a:xfrm>
        </p:spPr>
        <p:txBody>
          <a:bodyPr>
            <a:normAutofit/>
          </a:bodyPr>
          <a:lstStyle/>
          <a:p>
            <a:r>
              <a:rPr lang="en-GB" altLang="en-US" dirty="0"/>
              <a:t>TSO - Entering W-2 for Second Street Bar </a:t>
            </a:r>
            <a:br>
              <a:rPr lang="en-GB" altLang="en-US" dirty="0"/>
            </a:br>
            <a:r>
              <a:rPr lang="en-GB" altLang="en-US" sz="2700" dirty="0"/>
              <a:t>Federal Section&gt;Income&gt;W-2                                            </a:t>
            </a:r>
          </a:p>
        </p:txBody>
      </p:sp>
      <p:sp>
        <p:nvSpPr>
          <p:cNvPr id="21510" name="Text Box 3"/>
          <p:cNvSpPr txBox="1">
            <a:spLocks noChangeArrowheads="1"/>
          </p:cNvSpPr>
          <p:nvPr/>
        </p:nvSpPr>
        <p:spPr bwMode="auto">
          <a:xfrm>
            <a:off x="7581900" y="5486402"/>
            <a:ext cx="1371600" cy="275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8573" tIns="34286" rIns="68573" bIns="34286" anchor="ctr"/>
          <a:lstStyle>
            <a:lvl1pPr>
              <a:spcBef>
                <a:spcPts val="1000"/>
              </a:spcBef>
              <a:buClr>
                <a:srgbClr val="67202F"/>
              </a:buClr>
              <a:buSzPct val="90000"/>
              <a:buFont typeface="Calibri" panose="020F0502020204030204" pitchFamily="34" charset="0"/>
              <a:buChar char="●"/>
              <a:defRPr sz="40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984807"/>
              </a:buClr>
              <a:buFont typeface="Calibri" panose="020F0502020204030204" pitchFamily="34" charset="0"/>
              <a:buChar char="−"/>
              <a:defRPr sz="36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215968"/>
              </a:buClr>
              <a:buSzPct val="120000"/>
              <a:buFont typeface="Calibri" panose="020F0502020204030204" pitchFamily="34" charset="0"/>
              <a:buChar char="▪"/>
              <a:defRPr sz="32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ts val="500"/>
              </a:spcBef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ts val="500"/>
              </a:spcBef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050" b="0" dirty="0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E1BA28-1FB8-4C6C-A0D6-2174C439F9F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E3D2FB-E1BF-4F23-A4C9-FED816F02D93}"/>
              </a:ext>
            </a:extLst>
          </p:cNvPr>
          <p:cNvSpPr txBox="1"/>
          <p:nvPr/>
        </p:nvSpPr>
        <p:spPr>
          <a:xfrm>
            <a:off x="9677400" y="793551"/>
            <a:ext cx="7041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cont’d</a:t>
            </a:r>
          </a:p>
        </p:txBody>
      </p:sp>
    </p:spTree>
    <p:extLst>
      <p:ext uri="{BB962C8B-B14F-4D97-AF65-F5344CB8AC3E}">
        <p14:creationId xmlns:p14="http://schemas.microsoft.com/office/powerpoint/2010/main" val="2754356708"/>
      </p:ext>
    </p:extLst>
  </p:cSld>
  <p:clrMapOvr>
    <a:masterClrMapping/>
  </p:clrMapOvr>
  <p:transition spd="slow" advTm="974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4E758A5F-2379-48C1-86D9-FEF114F4B52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CA89FC1-4334-4BE3-96D2-42AC6CF40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en-US" dirty="0"/>
              <a:t>Scenario Step 0</a:t>
            </a:r>
            <a:br>
              <a:rPr lang="en-US" dirty="0"/>
            </a:br>
            <a:r>
              <a:rPr lang="en-US" dirty="0"/>
              <a:t>Basic Information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78C8CE-DFE3-433A-971E-38D539625D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3C21E9-DF69-48F0-B782-E307BA3954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71C609-0F0D-4841-9F2F-030B3379F104}" type="slidenum">
              <a:rPr lang="en-US" altLang="en-US" smtClean="0"/>
              <a:pPr>
                <a:defRPr/>
              </a:pPr>
              <a:t>5</a:t>
            </a:fld>
            <a:endParaRPr lang="en-US" alt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AB1F975-4C52-4D55-84F3-100E05EA3D7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86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24"/>
    </mc:Choice>
    <mc:Fallback xmlns="">
      <p:transition spd="slow" advTm="30124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50</a:t>
            </a:fld>
            <a:endParaRPr lang="en-US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1278833" y="1447800"/>
            <a:ext cx="9753600" cy="4648200"/>
          </a:xfrm>
        </p:spPr>
        <p:txBody>
          <a:bodyPr>
            <a:normAutofit/>
          </a:bodyPr>
          <a:lstStyle/>
          <a:p>
            <a:r>
              <a:rPr lang="en-US" dirty="0"/>
              <a:t>One employer</a:t>
            </a:r>
          </a:p>
          <a:p>
            <a:pPr lvl="1"/>
            <a:r>
              <a:rPr lang="en-US" dirty="0"/>
              <a:t>If withholdings for UI, DI, or FLI exceed the maximums, taxpayer must deal with employer to rectify</a:t>
            </a:r>
          </a:p>
          <a:p>
            <a:r>
              <a:rPr lang="en-US" dirty="0"/>
              <a:t>Two or more employers</a:t>
            </a:r>
          </a:p>
          <a:p>
            <a:pPr lvl="1"/>
            <a:r>
              <a:rPr lang="en-US" dirty="0"/>
              <a:t>If total withholdings for all employers exceed the maximums, taxpayer can claim excess amounts as a refundable credit on NJ return</a:t>
            </a:r>
          </a:p>
          <a:p>
            <a:pPr lvl="2"/>
            <a:r>
              <a:rPr lang="en-US" dirty="0"/>
              <a:t>TSO calculates excess amounts on NJ Form 2450</a:t>
            </a:r>
          </a:p>
          <a:p>
            <a:pPr lvl="2"/>
            <a:r>
              <a:rPr lang="en-US" dirty="0"/>
              <a:t>Credits are reported on NJ 1040 Lines 58 - 60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Excess Unemployment (UI), Disability (DI) and Family Leave Withholdings (FLI)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F104A93-F73C-4D8A-92F3-D7BE0765EDA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14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024"/>
    </mc:Choice>
    <mc:Fallback xmlns="">
      <p:transition spd="slow" advTm="217024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TSO - Student Activity</a:t>
            </a:r>
            <a:br>
              <a:rPr lang="en-US" dirty="0"/>
            </a:br>
            <a:r>
              <a:rPr lang="en-GB" altLang="en-US" sz="2700" dirty="0"/>
              <a:t>Federal Section&gt;Income&gt;W-2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616116"/>
            <a:ext cx="9753600" cy="4413193"/>
          </a:xfrm>
        </p:spPr>
        <p:txBody>
          <a:bodyPr>
            <a:normAutofit/>
          </a:bodyPr>
          <a:lstStyle/>
          <a:p>
            <a:r>
              <a:rPr lang="en-US" dirty="0"/>
              <a:t>Pause the slide show</a:t>
            </a:r>
          </a:p>
          <a:p>
            <a:r>
              <a:rPr lang="en-US" dirty="0"/>
              <a:t>Enter the Second Street Bar W-2 into TSO (Step 2)</a:t>
            </a:r>
          </a:p>
          <a:p>
            <a:r>
              <a:rPr lang="en-US" dirty="0"/>
              <a:t>Check the Federal and NJ refund monitors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00803"/>
            <a:ext cx="4114800" cy="301625"/>
          </a:xfrm>
        </p:spPr>
        <p:txBody>
          <a:bodyPr/>
          <a:lstStyle/>
          <a:p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251E97C6-B5EA-4059-8D5E-F0990EFE7977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477D2B-6806-415B-941D-408168F3B14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978660"/>
      </p:ext>
    </p:extLst>
  </p:cSld>
  <p:clrMapOvr>
    <a:masterClrMapping/>
  </p:clrMapOvr>
  <p:transition advTm="1687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52</a:t>
            </a:fld>
            <a:endParaRPr lang="en-US" alt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3802894" y="1340517"/>
            <a:ext cx="3978186" cy="49247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TSO – Calculating Excess UI, DI, and FLI on NJ Form 2450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105211" y="5691116"/>
            <a:ext cx="2454013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Maximum annual limits</a:t>
            </a:r>
          </a:p>
        </p:txBody>
      </p:sp>
      <p:cxnSp>
        <p:nvCxnSpPr>
          <p:cNvPr id="8" name="Straight Arrow Connector 7"/>
          <p:cNvCxnSpPr>
            <a:cxnSpLocks/>
            <a:stCxn id="7" idx="1"/>
          </p:cNvCxnSpPr>
          <p:nvPr/>
        </p:nvCxnSpPr>
        <p:spPr bwMode="auto">
          <a:xfrm flipH="1" flipV="1">
            <a:off x="7573241" y="5625318"/>
            <a:ext cx="531970" cy="250464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1546090" y="5889149"/>
            <a:ext cx="1751890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Excess UI, DI, FLI</a:t>
            </a:r>
          </a:p>
        </p:txBody>
      </p:sp>
      <p:sp>
        <p:nvSpPr>
          <p:cNvPr id="10" name="Oval 9"/>
          <p:cNvSpPr/>
          <p:nvPr/>
        </p:nvSpPr>
        <p:spPr>
          <a:xfrm>
            <a:off x="6172200" y="5691117"/>
            <a:ext cx="457200" cy="405506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6761807" y="5889149"/>
            <a:ext cx="457200" cy="317091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7489688" y="6096623"/>
            <a:ext cx="443792" cy="337364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15648" y="5122945"/>
            <a:ext cx="3344120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Totals withheld from both jobs</a:t>
            </a:r>
          </a:p>
        </p:txBody>
      </p:sp>
      <p:cxnSp>
        <p:nvCxnSpPr>
          <p:cNvPr id="15" name="Straight Arrow Connector 14"/>
          <p:cNvCxnSpPr>
            <a:cxnSpLocks/>
            <a:stCxn id="14" idx="1"/>
          </p:cNvCxnSpPr>
          <p:nvPr/>
        </p:nvCxnSpPr>
        <p:spPr>
          <a:xfrm flipH="1">
            <a:off x="7742658" y="5307611"/>
            <a:ext cx="372990" cy="14396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A9368E-5D94-445F-8F03-A9ECDB8E4B1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78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629"/>
    </mc:Choice>
    <mc:Fallback xmlns="">
      <p:transition spd="slow" advTm="80629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53</a:t>
            </a:fld>
            <a:endParaRPr lang="en-US" alt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3249304" y="1371601"/>
            <a:ext cx="5013062" cy="48937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TSO - Credits for Excess UI, DI, and FLI Withholdings on NJ 1040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811524" y="3245965"/>
            <a:ext cx="2800254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Credits for excess UI, DI, FLI</a:t>
            </a:r>
          </a:p>
        </p:txBody>
      </p:sp>
      <p:sp>
        <p:nvSpPr>
          <p:cNvPr id="8" name="Oval 7"/>
          <p:cNvSpPr/>
          <p:nvPr/>
        </p:nvSpPr>
        <p:spPr>
          <a:xfrm>
            <a:off x="7696200" y="3203662"/>
            <a:ext cx="593462" cy="453938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 flipV="1">
            <a:off x="8275473" y="3414709"/>
            <a:ext cx="517854" cy="8269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8864E-B90E-446F-A47F-F31B9D3B0CF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8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17"/>
    </mc:Choice>
    <mc:Fallback xmlns="">
      <p:transition spd="slow" advTm="34017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377AA1E2-AB6B-428D-9120-E920652B532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25CCD5-E859-4ECC-B6BA-85901E45A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en-US" dirty="0"/>
              <a:t>Scenario Step 3</a:t>
            </a:r>
            <a:br>
              <a:rPr lang="en-US" dirty="0"/>
            </a:br>
            <a:r>
              <a:rPr lang="en-US" dirty="0"/>
              <a:t>Interest Acme Financial Corporation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A88E1E-7FCF-4ECC-BA9E-69478694F2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A177DB-C42D-4CBC-9BBC-49E303F3F0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71C609-0F0D-4841-9F2F-030B3379F104}" type="slidenum">
              <a:rPr lang="en-US" altLang="en-US" smtClean="0"/>
              <a:pPr>
                <a:defRPr/>
              </a:pPr>
              <a:t>54</a:t>
            </a:fld>
            <a:endParaRPr lang="en-US" alt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307F4DB-0C2D-4DE2-9FEC-931C6EF9F0B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28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72"/>
    </mc:Choice>
    <mc:Fallback xmlns="">
      <p:transition spd="slow" advTm="15172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FB4A886-5FEB-446C-BDB0-E151295D0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1295400"/>
            <a:ext cx="7827887" cy="4705527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B14C26-B1D3-4330-9048-49BD108A2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55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Tax-Exempt Interest on 1099-INT      </a:t>
            </a:r>
          </a:p>
        </p:txBody>
      </p:sp>
      <p:cxnSp>
        <p:nvCxnSpPr>
          <p:cNvPr id="12" name="Straight Arrow Connector 11"/>
          <p:cNvCxnSpPr>
            <a:cxnSpLocks/>
            <a:stCxn id="10" idx="1"/>
          </p:cNvCxnSpPr>
          <p:nvPr/>
        </p:nvCxnSpPr>
        <p:spPr>
          <a:xfrm flipH="1">
            <a:off x="6995748" y="4492233"/>
            <a:ext cx="647574" cy="3011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5879141" y="4397906"/>
            <a:ext cx="1067902" cy="248881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43322" y="4307567"/>
            <a:ext cx="2902526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Federal tax-exempt interest</a:t>
            </a:r>
          </a:p>
        </p:txBody>
      </p:sp>
    </p:spTree>
    <p:extLst>
      <p:ext uri="{BB962C8B-B14F-4D97-AF65-F5344CB8AC3E}">
        <p14:creationId xmlns:p14="http://schemas.microsoft.com/office/powerpoint/2010/main" val="261285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97"/>
    </mc:Choice>
    <mc:Fallback xmlns="">
      <p:transition spd="slow" advTm="15297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56</a:t>
            </a:fld>
            <a:endParaRPr lang="en-US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1278832" y="1447800"/>
            <a:ext cx="9922567" cy="47244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Refer to Pub 4012 Page D-9</a:t>
            </a:r>
          </a:p>
          <a:p>
            <a:r>
              <a:rPr lang="en-US" dirty="0"/>
              <a:t>Tax-exempt interest (Box 8)</a:t>
            </a:r>
          </a:p>
          <a:p>
            <a:pPr lvl="1"/>
            <a:r>
              <a:rPr lang="en-US" dirty="0"/>
              <a:t>Interest on obligations issued by states, municipalities, Washington D.C, and U.S. territories/possessions is tax-exempt on Federal return</a:t>
            </a:r>
          </a:p>
          <a:p>
            <a:pPr lvl="1"/>
            <a:r>
              <a:rPr lang="en-US" dirty="0"/>
              <a:t>Federal tax-exempt interest may or may not be taxable on NJ return</a:t>
            </a:r>
          </a:p>
          <a:p>
            <a:pPr lvl="2"/>
            <a:r>
              <a:rPr lang="en-US" dirty="0"/>
              <a:t>Refer to NJ Special Handling document</a:t>
            </a:r>
          </a:p>
          <a:p>
            <a:pPr lvl="2"/>
            <a:r>
              <a:rPr lang="en-US" dirty="0"/>
              <a:t>Refer to NJ GIT-5 Exempt Obligations</a:t>
            </a:r>
          </a:p>
          <a:p>
            <a:pPr lvl="3"/>
            <a:r>
              <a:rPr lang="en-US" dirty="0"/>
              <a:t>Can be accessed through NJ Gross Income Tax Publications link on TP4F Preparer page</a:t>
            </a:r>
          </a:p>
          <a:p>
            <a:pPr lvl="1"/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Tax-Exempt Interest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BECE15A-EA02-4F86-A140-192334597E4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75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018"/>
    </mc:Choice>
    <mc:Fallback xmlns="">
      <p:transition spd="slow" advTm="121018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57</a:t>
            </a:fld>
            <a:endParaRPr lang="en-US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1278832" y="1524000"/>
            <a:ext cx="9922567" cy="4572000"/>
          </a:xfrm>
        </p:spPr>
        <p:txBody>
          <a:bodyPr>
            <a:normAutofit/>
          </a:bodyPr>
          <a:lstStyle/>
          <a:p>
            <a:pPr lvl="2"/>
            <a:r>
              <a:rPr lang="en-US" dirty="0"/>
              <a:t>Interest on </a:t>
            </a:r>
            <a:r>
              <a:rPr lang="en-US" u="sng" dirty="0"/>
              <a:t>NJ</a:t>
            </a:r>
            <a:r>
              <a:rPr lang="en-US" dirty="0"/>
              <a:t> obligations is </a:t>
            </a:r>
            <a:r>
              <a:rPr lang="en-US" u="sng" dirty="0"/>
              <a:t>not taxable</a:t>
            </a:r>
          </a:p>
          <a:p>
            <a:pPr lvl="2"/>
            <a:r>
              <a:rPr lang="en-US" dirty="0"/>
              <a:t>Interest on obligations from </a:t>
            </a:r>
            <a:r>
              <a:rPr lang="en-US" u="sng" dirty="0"/>
              <a:t>other states</a:t>
            </a:r>
            <a:r>
              <a:rPr lang="en-US" dirty="0"/>
              <a:t> is </a:t>
            </a:r>
            <a:r>
              <a:rPr lang="en-US" u="sng" dirty="0"/>
              <a:t>taxable</a:t>
            </a:r>
          </a:p>
          <a:p>
            <a:pPr lvl="1"/>
            <a:r>
              <a:rPr lang="en-US" dirty="0"/>
              <a:t>TSO transfers Box 8 interest to NJ return as tax-exempt</a:t>
            </a:r>
          </a:p>
          <a:p>
            <a:pPr lvl="2"/>
            <a:r>
              <a:rPr lang="en-US" altLang="en-US" dirty="0"/>
              <a:t>Must specifically tell TSO to add interest for other states’ obligations to NJ taxable interest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Tax-Exempt Interest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0CCC3E6-3E4E-4997-839C-1C1BD1DAE9F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B0487B-835A-4180-886F-794AEDE8BAE9}"/>
              </a:ext>
            </a:extLst>
          </p:cNvPr>
          <p:cNvSpPr txBox="1"/>
          <p:nvPr/>
        </p:nvSpPr>
        <p:spPr>
          <a:xfrm>
            <a:off x="9906000" y="618808"/>
            <a:ext cx="7041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cont’d</a:t>
            </a:r>
          </a:p>
        </p:txBody>
      </p:sp>
    </p:spTree>
    <p:extLst>
      <p:ext uri="{BB962C8B-B14F-4D97-AF65-F5344CB8AC3E}">
        <p14:creationId xmlns:p14="http://schemas.microsoft.com/office/powerpoint/2010/main" val="175684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885"/>
    </mc:Choice>
    <mc:Fallback xmlns="">
      <p:transition spd="slow" advTm="90885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5794541" y="1370006"/>
            <a:ext cx="2569219" cy="49639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58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66803" y="28835"/>
            <a:ext cx="10591797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TSO – Entering 1099-INT</a:t>
            </a:r>
            <a:br>
              <a:rPr lang="en-US" dirty="0"/>
            </a:br>
            <a:r>
              <a:rPr lang="en-US" sz="2700" dirty="0"/>
              <a:t>Federal Section&gt;Income&gt;1099-DIV,INT,OID&gt;Interest or Dividend Income&gt;Interest Income, Form 1099-INT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52286" y="5897132"/>
            <a:ext cx="3367781" cy="43088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Federal tax-exempt income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53711" y="5381792"/>
            <a:ext cx="184731" cy="369332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5794541" y="6011549"/>
            <a:ext cx="533401" cy="414408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>
            <a:cxnSpLocks/>
          </p:cNvCxnSpPr>
          <p:nvPr/>
        </p:nvCxnSpPr>
        <p:spPr>
          <a:xfrm flipV="1">
            <a:off x="4852151" y="6173340"/>
            <a:ext cx="810599" cy="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F9A6F4-752F-421C-8DC5-4C7F367F35E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14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71"/>
    </mc:Choice>
    <mc:Fallback xmlns="">
      <p:transition spd="slow" advTm="26871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1439841" y="1441260"/>
            <a:ext cx="6056845" cy="497452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59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66803" y="28835"/>
            <a:ext cx="10591797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TSO – Entering 1099-INT                                                   </a:t>
            </a:r>
            <a:br>
              <a:rPr lang="en-US" dirty="0"/>
            </a:br>
            <a:r>
              <a:rPr lang="en-US" sz="2700" dirty="0"/>
              <a:t>Federal Section&gt;Income&gt;Interest and Dividends&gt;Interest or Dividend Income&gt; Interest Income, Form 1099-INT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32438" y="5510885"/>
            <a:ext cx="3631507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Click to add interest on other states’</a:t>
            </a:r>
          </a:p>
          <a:p>
            <a:r>
              <a:rPr lang="en-US" b="1" dirty="0">
                <a:solidFill>
                  <a:srgbClr val="FF0000"/>
                </a:solidFill>
              </a:rPr>
              <a:t>obligations to NJ taxable interest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53711" y="5381792"/>
            <a:ext cx="184731" cy="369332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>
            <a:cxnSpLocks/>
          </p:cNvCxnSpPr>
          <p:nvPr/>
        </p:nvCxnSpPr>
        <p:spPr>
          <a:xfrm flipH="1">
            <a:off x="3394913" y="5835539"/>
            <a:ext cx="737525" cy="22563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1439841" y="5942674"/>
            <a:ext cx="2034482" cy="414408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0" y="2853569"/>
            <a:ext cx="4010650" cy="9233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Looking at supplemental detail, only</a:t>
            </a:r>
          </a:p>
          <a:p>
            <a:r>
              <a:rPr lang="en-US" b="1" dirty="0">
                <a:solidFill>
                  <a:srgbClr val="FF0000"/>
                </a:solidFill>
              </a:rPr>
              <a:t>$200 interest on NJ bond is tax-exempt</a:t>
            </a:r>
          </a:p>
          <a:p>
            <a:r>
              <a:rPr lang="en-US" b="1" dirty="0">
                <a:solidFill>
                  <a:srgbClr val="FF0000"/>
                </a:solidFill>
              </a:rPr>
              <a:t>on NJ 1040</a:t>
            </a:r>
            <a:endParaRPr lang="en-US" b="1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49633BF-376E-4CD4-8014-63A7110150C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6B1C8E-F29C-4AF6-9082-2F0F92166A21}"/>
              </a:ext>
            </a:extLst>
          </p:cNvPr>
          <p:cNvSpPr txBox="1"/>
          <p:nvPr/>
        </p:nvSpPr>
        <p:spPr>
          <a:xfrm>
            <a:off x="10363200" y="870271"/>
            <a:ext cx="7041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cont’d</a:t>
            </a:r>
          </a:p>
        </p:txBody>
      </p:sp>
    </p:spTree>
    <p:extLst>
      <p:ext uri="{BB962C8B-B14F-4D97-AF65-F5344CB8AC3E}">
        <p14:creationId xmlns:p14="http://schemas.microsoft.com/office/powerpoint/2010/main" val="368305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072"/>
    </mc:Choice>
    <mc:Fallback xmlns="">
      <p:transition spd="slow" advTm="122072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NJ Core Caldwell TY2019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820BBC-AC8A-41A2-B5A2-A38EDA68833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611" name="Rectangle 3"/>
          <p:cNvSpPr>
            <a:spLocks noGrp="1" noChangeArrowheads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altLang="en-US" dirty="0"/>
              <a:t>Single</a:t>
            </a:r>
          </a:p>
          <a:p>
            <a:r>
              <a:rPr lang="en-US" altLang="en-US" b="1" dirty="0">
                <a:solidFill>
                  <a:srgbClr val="FF0000"/>
                </a:solidFill>
              </a:rPr>
              <a:t>Married Filing Jointly (MFJ) – used for Caldwell problem</a:t>
            </a:r>
          </a:p>
          <a:p>
            <a:r>
              <a:rPr lang="en-US" altLang="en-US" b="1" dirty="0">
                <a:solidFill>
                  <a:srgbClr val="FF0000"/>
                </a:solidFill>
              </a:rPr>
              <a:t>Married Filing Separately (MFS)</a:t>
            </a:r>
          </a:p>
          <a:p>
            <a:r>
              <a:rPr lang="en-US" altLang="en-US" dirty="0">
                <a:solidFill>
                  <a:srgbClr val="67202F"/>
                </a:solidFill>
              </a:rPr>
              <a:t>Head Of Household (HOH)</a:t>
            </a:r>
          </a:p>
          <a:p>
            <a:r>
              <a:rPr lang="en-US" altLang="en-US" b="1" dirty="0">
                <a:solidFill>
                  <a:srgbClr val="FF0000"/>
                </a:solidFill>
              </a:rPr>
              <a:t>Qualified Widow(</a:t>
            </a:r>
            <a:r>
              <a:rPr lang="en-US" altLang="en-US" b="1" dirty="0" err="1">
                <a:solidFill>
                  <a:srgbClr val="FF0000"/>
                </a:solidFill>
              </a:rPr>
              <a:t>er</a:t>
            </a:r>
            <a:r>
              <a:rPr lang="en-US" altLang="en-US" b="1" dirty="0">
                <a:solidFill>
                  <a:srgbClr val="FF0000"/>
                </a:solidFill>
              </a:rPr>
              <a:t>) (QW)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Five Choices for Filing Status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8686800" y="1905000"/>
            <a:ext cx="2345634" cy="2438400"/>
          </a:xfrm>
          <a:prstGeom prst="cloudCallout">
            <a:avLst>
              <a:gd name="adj1" fmla="val -161240"/>
              <a:gd name="adj2" fmla="val 44078"/>
            </a:avLst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BE1AB2-5EF8-4451-999B-68B6FA23948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056365"/>
      </p:ext>
    </p:extLst>
  </p:cSld>
  <p:clrMapOvr>
    <a:masterClrMapping/>
  </p:clrMapOvr>
  <p:transition spd="slow" advTm="29095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3809771" y="4419600"/>
            <a:ext cx="635000" cy="304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60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66803" y="28835"/>
            <a:ext cx="9982197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TSO – Taxable Interest on Other States’ Obligations</a:t>
            </a:r>
            <a:r>
              <a:rPr lang="en-US" sz="4000" dirty="0"/>
              <a:t> </a:t>
            </a:r>
            <a:r>
              <a:rPr lang="en-US" sz="2700" dirty="0"/>
              <a:t>Federal Section&gt;Income&gt;Interest and Dividends&gt;Interest or Dividend Income&gt; Interest Income, Form 1099-INT&gt;Taxable State Interest Item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3774514" y="1524000"/>
            <a:ext cx="4683685" cy="44234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6436" y="4279392"/>
            <a:ext cx="944164" cy="4450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06888" y="4096434"/>
            <a:ext cx="4346712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Add NJ taxable interest for California ($800)  + Arizona ($1,000) bonds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CB425D-F34D-4E4F-A15F-08394DC5299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10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139"/>
    </mc:Choice>
    <mc:Fallback xmlns="">
      <p:transition spd="slow" advTm="64139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TSO - Student Activity</a:t>
            </a:r>
            <a:br>
              <a:rPr lang="en-US" dirty="0"/>
            </a:br>
            <a:r>
              <a:rPr lang="en-US" sz="2700" dirty="0"/>
              <a:t>Federal Section&gt;Income&gt;Interest and Dividends&gt;Interest or Dividend Income&gt; Interest Income, Form 1099-INT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602468"/>
            <a:ext cx="9753600" cy="4413193"/>
          </a:xfrm>
        </p:spPr>
        <p:txBody>
          <a:bodyPr>
            <a:normAutofit/>
          </a:bodyPr>
          <a:lstStyle/>
          <a:p>
            <a:r>
              <a:rPr lang="en-US" dirty="0"/>
              <a:t>Pause the slide show</a:t>
            </a:r>
          </a:p>
          <a:p>
            <a:r>
              <a:rPr lang="en-US" dirty="0"/>
              <a:t>Enter the Acme Financial Corporation Interest into TSO (Step 3)</a:t>
            </a:r>
          </a:p>
          <a:p>
            <a:r>
              <a:rPr lang="en-US" dirty="0"/>
              <a:t>Check the Federal and NJ refund monitors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00803"/>
            <a:ext cx="4114800" cy="301625"/>
          </a:xfrm>
        </p:spPr>
        <p:txBody>
          <a:bodyPr/>
          <a:lstStyle/>
          <a:p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251E97C6-B5EA-4059-8D5E-F0990EFE7977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374BC7-5D36-420E-A1C7-DEB738CA3A0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463882"/>
      </p:ext>
    </p:extLst>
  </p:cSld>
  <p:clrMapOvr>
    <a:masterClrMapping/>
  </p:clrMapOvr>
  <p:transition advTm="29214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sz="quarter" idx="12"/>
          </p:nvPr>
        </p:nvPicPr>
        <p:blipFill rotWithShape="1">
          <a:blip r:embed="rId3"/>
          <a:srcRect t="-1" b="-1815"/>
          <a:stretch/>
        </p:blipFill>
        <p:spPr>
          <a:xfrm>
            <a:off x="3886200" y="1443451"/>
            <a:ext cx="5562600" cy="48573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62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TSO – Tax-Exempt Interest on Federal 1040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6168" y="4281099"/>
            <a:ext cx="2709973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Transferred from 1099-INT</a:t>
            </a:r>
          </a:p>
          <a:p>
            <a:r>
              <a:rPr lang="en-US" b="1" dirty="0">
                <a:solidFill>
                  <a:srgbClr val="FF0000"/>
                </a:solidFill>
              </a:rPr>
              <a:t>Box 8</a:t>
            </a:r>
          </a:p>
        </p:txBody>
      </p:sp>
      <p:sp>
        <p:nvSpPr>
          <p:cNvPr id="8" name="Oval 7"/>
          <p:cNvSpPr/>
          <p:nvPr/>
        </p:nvSpPr>
        <p:spPr>
          <a:xfrm>
            <a:off x="6381750" y="4475561"/>
            <a:ext cx="571500" cy="257406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396141" y="4580497"/>
            <a:ext cx="2985609" cy="2376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3BF2D0-F403-459E-992A-391A45C2A86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5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53"/>
    </mc:Choice>
    <mc:Fallback xmlns="">
      <p:transition spd="slow" advTm="39353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2055322" y="1362605"/>
            <a:ext cx="3841668" cy="49027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Oval 7"/>
          <p:cNvSpPr/>
          <p:nvPr/>
        </p:nvSpPr>
        <p:spPr>
          <a:xfrm>
            <a:off x="5325490" y="2089666"/>
            <a:ext cx="571500" cy="142487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5811742" y="2380510"/>
            <a:ext cx="602168" cy="19435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63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TSO – Taxable and Tax-Exempt Interest on NJ 1040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13910" y="2461624"/>
            <a:ext cx="3465629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NJ tax-exempt interest on NJ bond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99026" y="1632003"/>
            <a:ext cx="4826386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NJ taxable interest on California + Arizona bonds</a:t>
            </a:r>
          </a:p>
        </p:txBody>
      </p:sp>
      <p:cxnSp>
        <p:nvCxnSpPr>
          <p:cNvPr id="12" name="Straight Arrow Connector 11"/>
          <p:cNvCxnSpPr>
            <a:stCxn id="11" idx="1"/>
          </p:cNvCxnSpPr>
          <p:nvPr/>
        </p:nvCxnSpPr>
        <p:spPr bwMode="auto">
          <a:xfrm flipH="1">
            <a:off x="5811742" y="1816669"/>
            <a:ext cx="587284" cy="307749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Oval 12"/>
          <p:cNvSpPr/>
          <p:nvPr/>
        </p:nvSpPr>
        <p:spPr>
          <a:xfrm>
            <a:off x="5401878" y="2232154"/>
            <a:ext cx="500498" cy="165262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457849-293A-49D6-B3A8-1FBC28BED99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63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111"/>
    </mc:Choice>
    <mc:Fallback xmlns="">
      <p:transition spd="slow" advTm="42111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565C98A2-F8B7-47CC-8A45-B7F54F16CC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169D3BA-F6D5-496A-A479-725369D7F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en-US" dirty="0"/>
              <a:t>Scenario Step 4</a:t>
            </a:r>
            <a:br>
              <a:rPr lang="en-US" dirty="0"/>
            </a:br>
            <a:r>
              <a:rPr lang="en-US" dirty="0"/>
              <a:t>Dividends Ace Financial Corp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05AD18-0781-4B01-8C54-A75FEA6958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573766-BDB3-466E-9495-34FF1B968B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71C609-0F0D-4841-9F2F-030B3379F104}" type="slidenum">
              <a:rPr lang="en-US" altLang="en-US" smtClean="0"/>
              <a:pPr>
                <a:defRPr/>
              </a:pPr>
              <a:t>64</a:t>
            </a:fld>
            <a:endParaRPr lang="en-US" alt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7272E9C-73F2-4BEB-A468-6CC7CA8E1CE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16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97"/>
    </mc:Choice>
    <mc:Fallback xmlns="">
      <p:transition spd="slow" advTm="12597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F2E3DB30-7DCD-419A-B7FF-3D32CE44F6AC}" type="slidenum">
              <a:rPr lang="en-US" altLang="en-US" smtClean="0"/>
              <a:pPr/>
              <a:t>65</a:t>
            </a:fld>
            <a:endParaRPr lang="en-US" altLang="en-US" dirty="0"/>
          </a:p>
        </p:txBody>
      </p:sp>
      <p:sp>
        <p:nvSpPr>
          <p:cNvPr id="66563" name="Rectangle 3"/>
          <p:cNvSpPr>
            <a:spLocks noGrp="1" noChangeArrowheads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altLang="en-US" dirty="0"/>
              <a:t>Dividends are reported on:</a:t>
            </a:r>
          </a:p>
          <a:p>
            <a:pPr lvl="1"/>
            <a:r>
              <a:rPr lang="en-US" altLang="en-US" dirty="0"/>
              <a:t>Form 1099-DIV </a:t>
            </a:r>
          </a:p>
          <a:p>
            <a:pPr lvl="1"/>
            <a:r>
              <a:rPr lang="en-US" altLang="en-US" dirty="0"/>
              <a:t>Form 1099-DIV on brokerage or mutual fund statement</a:t>
            </a:r>
          </a:p>
          <a:p>
            <a:pPr lvl="1"/>
            <a:r>
              <a:rPr lang="en-US" altLang="en-US" dirty="0"/>
              <a:t>Schedule K-1 (later lesson)</a:t>
            </a: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Income: Dividends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97F3F3-E0D7-4EF8-B8D7-63FAEF6876B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75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78"/>
    </mc:Choice>
    <mc:Fallback xmlns="">
      <p:transition spd="slow" advTm="34378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4581BF8-A028-4F05-9501-AF4B69CB3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8713" y="1422292"/>
            <a:ext cx="7785596" cy="502557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D4F7B4-0E80-49FC-93D8-88BDDBCB7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66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Dividends on 1099-DIV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6000" y="1339334"/>
            <a:ext cx="2209800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Ordinary dividends</a:t>
            </a:r>
          </a:p>
        </p:txBody>
      </p:sp>
      <p:cxnSp>
        <p:nvCxnSpPr>
          <p:cNvPr id="8" name="Straight Arrow Connector 7"/>
          <p:cNvCxnSpPr>
            <a:cxnSpLocks/>
            <a:endCxn id="14" idx="7"/>
          </p:cNvCxnSpPr>
          <p:nvPr/>
        </p:nvCxnSpPr>
        <p:spPr>
          <a:xfrm flipH="1">
            <a:off x="6218587" y="1708666"/>
            <a:ext cx="868013" cy="30941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757691" y="2466625"/>
            <a:ext cx="2036135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Qualified dividends</a:t>
            </a:r>
          </a:p>
        </p:txBody>
      </p:sp>
      <p:cxnSp>
        <p:nvCxnSpPr>
          <p:cNvPr id="13" name="Straight Arrow Connector 12"/>
          <p:cNvCxnSpPr>
            <a:cxnSpLocks/>
            <a:stCxn id="12" idx="3"/>
          </p:cNvCxnSpPr>
          <p:nvPr/>
        </p:nvCxnSpPr>
        <p:spPr>
          <a:xfrm flipV="1">
            <a:off x="4793826" y="2596027"/>
            <a:ext cx="731174" cy="5526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939045" y="2939534"/>
            <a:ext cx="2650919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Capital gains distributions</a:t>
            </a:r>
          </a:p>
        </p:txBody>
      </p:sp>
      <p:cxnSp>
        <p:nvCxnSpPr>
          <p:cNvPr id="18" name="Straight Arrow Connector 17"/>
          <p:cNvCxnSpPr>
            <a:cxnSpLocks/>
          </p:cNvCxnSpPr>
          <p:nvPr/>
        </p:nvCxnSpPr>
        <p:spPr>
          <a:xfrm flipH="1">
            <a:off x="6324600" y="3124200"/>
            <a:ext cx="6096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489006" y="3635892"/>
            <a:ext cx="2745303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Nondividend</a:t>
            </a:r>
            <a:r>
              <a:rPr lang="en-US" b="1" dirty="0">
                <a:solidFill>
                  <a:srgbClr val="FF0000"/>
                </a:solidFill>
              </a:rPr>
              <a:t> distributions</a:t>
            </a:r>
          </a:p>
        </p:txBody>
      </p:sp>
      <p:cxnSp>
        <p:nvCxnSpPr>
          <p:cNvPr id="22" name="Straight Arrow Connector 21"/>
          <p:cNvCxnSpPr>
            <a:cxnSpLocks/>
          </p:cNvCxnSpPr>
          <p:nvPr/>
        </p:nvCxnSpPr>
        <p:spPr>
          <a:xfrm>
            <a:off x="5234310" y="3829195"/>
            <a:ext cx="48857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5600699" y="1963520"/>
            <a:ext cx="723901" cy="37259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5535515" y="2486605"/>
            <a:ext cx="789085" cy="322629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5625387" y="2924416"/>
            <a:ext cx="699213" cy="369333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2880" y="3671887"/>
            <a:ext cx="563880" cy="45638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286266" y="5370946"/>
            <a:ext cx="2681696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Exempt-interest dividends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0699" y="5370946"/>
            <a:ext cx="723902" cy="415450"/>
          </a:xfrm>
          <a:prstGeom prst="rect">
            <a:avLst/>
          </a:prstGeom>
        </p:spPr>
      </p:pic>
      <p:cxnSp>
        <p:nvCxnSpPr>
          <p:cNvPr id="26" name="Straight Arrow Connector 25"/>
          <p:cNvCxnSpPr>
            <a:cxnSpLocks/>
          </p:cNvCxnSpPr>
          <p:nvPr/>
        </p:nvCxnSpPr>
        <p:spPr>
          <a:xfrm flipV="1">
            <a:off x="4943621" y="5555612"/>
            <a:ext cx="581379" cy="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8258817" y="5285199"/>
            <a:ext cx="3077766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Specified private activity bond</a:t>
            </a:r>
          </a:p>
          <a:p>
            <a:r>
              <a:rPr lang="en-US" b="1" dirty="0">
                <a:solidFill>
                  <a:srgbClr val="FF0000"/>
                </a:solidFill>
              </a:rPr>
              <a:t>interest dividends</a:t>
            </a:r>
          </a:p>
        </p:txBody>
      </p:sp>
      <p:sp>
        <p:nvSpPr>
          <p:cNvPr id="30" name="Oval 29"/>
          <p:cNvSpPr/>
          <p:nvPr/>
        </p:nvSpPr>
        <p:spPr>
          <a:xfrm>
            <a:off x="7021636" y="5455966"/>
            <a:ext cx="838200" cy="304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31" name="Straight Arrow Connector 30"/>
          <p:cNvCxnSpPr>
            <a:cxnSpLocks/>
            <a:stCxn id="29" idx="1"/>
          </p:cNvCxnSpPr>
          <p:nvPr/>
        </p:nvCxnSpPr>
        <p:spPr>
          <a:xfrm flipH="1">
            <a:off x="7859837" y="5608365"/>
            <a:ext cx="39898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3106654" y="4471962"/>
            <a:ext cx="1712200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Foreign tax paid</a:t>
            </a:r>
          </a:p>
        </p:txBody>
      </p:sp>
      <p:sp>
        <p:nvSpPr>
          <p:cNvPr id="35" name="Oval 34"/>
          <p:cNvSpPr/>
          <p:nvPr/>
        </p:nvSpPr>
        <p:spPr>
          <a:xfrm flipV="1">
            <a:off x="5535515" y="4506409"/>
            <a:ext cx="751246" cy="343359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36" name="Straight Arrow Connector 35"/>
          <p:cNvCxnSpPr>
            <a:cxnSpLocks/>
            <a:endCxn id="35" idx="2"/>
          </p:cNvCxnSpPr>
          <p:nvPr/>
        </p:nvCxnSpPr>
        <p:spPr>
          <a:xfrm>
            <a:off x="4838517" y="4656628"/>
            <a:ext cx="696998" cy="214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2A6BEC8-3093-4AC3-80CC-AB285D2BE766}"/>
              </a:ext>
            </a:extLst>
          </p:cNvPr>
          <p:cNvSpPr txBox="1"/>
          <p:nvPr/>
        </p:nvSpPr>
        <p:spPr>
          <a:xfrm>
            <a:off x="6781800" y="4128274"/>
            <a:ext cx="2406428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Section 199A dividends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981E884-6E12-459F-8ED3-D4F24C8B549D}"/>
              </a:ext>
            </a:extLst>
          </p:cNvPr>
          <p:cNvSpPr/>
          <p:nvPr/>
        </p:nvSpPr>
        <p:spPr>
          <a:xfrm flipV="1">
            <a:off x="5535515" y="4127830"/>
            <a:ext cx="751246" cy="343359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33AC31C-5B9C-4D0F-A4BD-7BE4102540E7}"/>
              </a:ext>
            </a:extLst>
          </p:cNvPr>
          <p:cNvCxnSpPr>
            <a:cxnSpLocks/>
            <a:endCxn id="27" idx="6"/>
          </p:cNvCxnSpPr>
          <p:nvPr/>
        </p:nvCxnSpPr>
        <p:spPr>
          <a:xfrm flipH="1">
            <a:off x="6286761" y="4299509"/>
            <a:ext cx="49504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322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777"/>
    </mc:Choice>
    <mc:Fallback xmlns="">
      <p:transition spd="slow" advTm="99777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F2E3DB30-7DCD-419A-B7FF-3D32CE44F6AC}" type="slidenum">
              <a:rPr lang="en-US" altLang="en-US" smtClean="0"/>
              <a:pPr/>
              <a:t>67</a:t>
            </a:fld>
            <a:endParaRPr lang="en-US" altLang="en-US" dirty="0"/>
          </a:p>
        </p:txBody>
      </p:sp>
      <p:sp>
        <p:nvSpPr>
          <p:cNvPr id="38915" name="Content Placeholder 4"/>
          <p:cNvSpPr>
            <a:spLocks noGrp="1"/>
          </p:cNvSpPr>
          <p:nvPr>
            <p:ph sz="quarter" idx="12"/>
          </p:nvPr>
        </p:nvSpPr>
        <p:spPr>
          <a:xfrm>
            <a:off x="1278833" y="1371600"/>
            <a:ext cx="9753600" cy="4893705"/>
          </a:xfrm>
        </p:spPr>
        <p:txBody>
          <a:bodyPr>
            <a:normAutofit fontScale="70000" lnSpcReduction="20000"/>
          </a:bodyPr>
          <a:lstStyle/>
          <a:p>
            <a:r>
              <a:rPr lang="en-US" altLang="en-US" dirty="0"/>
              <a:t>Ordinary dividends  (Box 1)</a:t>
            </a:r>
          </a:p>
          <a:p>
            <a:pPr lvl="1"/>
            <a:r>
              <a:rPr lang="en-US" altLang="en-US" dirty="0"/>
              <a:t>Taxed at regular income tax rates</a:t>
            </a:r>
          </a:p>
          <a:p>
            <a:r>
              <a:rPr lang="en-US" altLang="en-US" dirty="0"/>
              <a:t>Qualified dividends  (Box 1b)</a:t>
            </a:r>
          </a:p>
          <a:p>
            <a:pPr lvl="1"/>
            <a:r>
              <a:rPr lang="en-US" altLang="en-US" dirty="0"/>
              <a:t>A subset of ordinary dividends</a:t>
            </a:r>
          </a:p>
          <a:p>
            <a:pPr lvl="1"/>
            <a:r>
              <a:rPr lang="en-US" altLang="en-US" dirty="0"/>
              <a:t>Taxed at capital gain rates</a:t>
            </a:r>
          </a:p>
          <a:p>
            <a:r>
              <a:rPr lang="en-US" altLang="en-US" dirty="0"/>
              <a:t>Capital gains distribution (Box 2a)</a:t>
            </a:r>
          </a:p>
          <a:p>
            <a:pPr lvl="1"/>
            <a:r>
              <a:rPr lang="en-US" dirty="0"/>
              <a:t>Payments shareholders receive when a fund sells its holdings at a profit and must, by law, pass the profits along to shareholders</a:t>
            </a:r>
          </a:p>
          <a:p>
            <a:pPr lvl="2"/>
            <a:r>
              <a:rPr lang="en-US" altLang="en-US" dirty="0"/>
              <a:t>Not related to whether taxpayer sells shares at a profit (capital gains)</a:t>
            </a:r>
          </a:p>
          <a:p>
            <a:pPr lvl="1"/>
            <a:r>
              <a:rPr lang="en-US" altLang="en-US" dirty="0"/>
              <a:t>TSO automatically transfers to Schedule D Capital Gains and Losses if there are other capital gains transactions</a:t>
            </a:r>
          </a:p>
          <a:p>
            <a:pPr lvl="2"/>
            <a:r>
              <a:rPr lang="en-US" altLang="en-US" dirty="0"/>
              <a:t>If there are no other capital gains transactions, TSO will transfer directly to 1040 capital gain line</a:t>
            </a:r>
          </a:p>
          <a:p>
            <a:pPr marL="1143000" lvl="2" indent="0">
              <a:buNone/>
            </a:pPr>
            <a:r>
              <a:rPr lang="en-US" altLang="en-US" dirty="0"/>
              <a:t> </a:t>
            </a:r>
          </a:p>
          <a:p>
            <a:endParaRPr lang="en-US" alt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Dividends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7A5F90-92A8-4D44-A5E4-1D3CC16FB50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25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444"/>
    </mc:Choice>
    <mc:Fallback xmlns="">
      <p:transition spd="slow" advTm="230444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F2E3DB30-7DCD-419A-B7FF-3D32CE44F6AC}" type="slidenum">
              <a:rPr lang="en-US" altLang="en-US" smtClean="0"/>
              <a:pPr/>
              <a:t>68</a:t>
            </a:fld>
            <a:endParaRPr lang="en-US" altLang="en-US" dirty="0"/>
          </a:p>
        </p:txBody>
      </p:sp>
      <p:sp>
        <p:nvSpPr>
          <p:cNvPr id="38915" name="Content Placeholder 4"/>
          <p:cNvSpPr>
            <a:spLocks noGrp="1"/>
          </p:cNvSpPr>
          <p:nvPr>
            <p:ph sz="quarter" idx="12"/>
          </p:nvPr>
        </p:nvSpPr>
        <p:spPr>
          <a:xfrm>
            <a:off x="1066803" y="1394470"/>
            <a:ext cx="10058397" cy="4777730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dirty="0" err="1"/>
              <a:t>Nondividend</a:t>
            </a:r>
            <a:r>
              <a:rPr lang="en-US" altLang="en-US" dirty="0"/>
              <a:t> distributions (Box 3)</a:t>
            </a:r>
          </a:p>
          <a:p>
            <a:pPr lvl="1"/>
            <a:r>
              <a:rPr lang="en-US" altLang="en-US" dirty="0"/>
              <a:t>Return of cost basis </a:t>
            </a:r>
          </a:p>
          <a:p>
            <a:pPr lvl="1"/>
            <a:r>
              <a:rPr lang="en-US" altLang="en-US" dirty="0"/>
              <a:t>Not taxed until all cost is recovered</a:t>
            </a:r>
          </a:p>
          <a:p>
            <a:pPr lvl="2"/>
            <a:r>
              <a:rPr lang="en-US" altLang="en-US" dirty="0"/>
              <a:t>Still entered into TSO</a:t>
            </a:r>
          </a:p>
          <a:p>
            <a:pPr lvl="1"/>
            <a:r>
              <a:rPr lang="en-US" altLang="en-US" dirty="0"/>
              <a:t>When investment is sold, cost basis is reduced by the amount of </a:t>
            </a:r>
            <a:r>
              <a:rPr lang="en-US" altLang="en-US" dirty="0" err="1"/>
              <a:t>nondividend</a:t>
            </a:r>
            <a:r>
              <a:rPr lang="en-US" altLang="en-US" dirty="0"/>
              <a:t> distributions received</a:t>
            </a:r>
          </a:p>
          <a:p>
            <a:r>
              <a:rPr lang="en-US" altLang="en-US" dirty="0"/>
              <a:t>Foreign tax paid (Box 7)</a:t>
            </a:r>
          </a:p>
          <a:p>
            <a:pPr lvl="1"/>
            <a:r>
              <a:rPr lang="en-US" altLang="en-US" dirty="0"/>
              <a:t>Only in scope if less than $300 ($600 MFJ)</a:t>
            </a:r>
          </a:p>
          <a:p>
            <a:pPr lvl="1"/>
            <a:r>
              <a:rPr lang="en-US" altLang="en-US" dirty="0"/>
              <a:t>TSO automatically transfers to Schedule 3, Part I as a nonrefundable credit</a:t>
            </a:r>
          </a:p>
          <a:p>
            <a:pPr lvl="1"/>
            <a:endParaRPr lang="en-US" altLang="en-US" dirty="0"/>
          </a:p>
          <a:p>
            <a:endParaRPr lang="en-US" alt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Dividends                                                           </a:t>
            </a:r>
            <a:r>
              <a:rPr lang="en-US" sz="1600" dirty="0"/>
              <a:t>cont’d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C3883A-0444-4565-8641-C1DBCAAAC92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55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314"/>
    </mc:Choice>
    <mc:Fallback xmlns="">
      <p:transition spd="slow" advTm="173314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F2E3DB30-7DCD-419A-B7FF-3D32CE44F6AC}" type="slidenum">
              <a:rPr lang="en-US" altLang="en-US" smtClean="0"/>
              <a:pPr/>
              <a:t>69</a:t>
            </a:fld>
            <a:endParaRPr lang="en-US" altLang="en-US" dirty="0"/>
          </a:p>
        </p:txBody>
      </p:sp>
      <p:sp>
        <p:nvSpPr>
          <p:cNvPr id="38915" name="Content Placeholder 4"/>
          <p:cNvSpPr>
            <a:spLocks noGrp="1"/>
          </p:cNvSpPr>
          <p:nvPr>
            <p:ph sz="quarter" idx="12"/>
          </p:nvPr>
        </p:nvSpPr>
        <p:spPr>
          <a:xfrm>
            <a:off x="1066803" y="1394470"/>
            <a:ext cx="10058397" cy="4777730"/>
          </a:xfrm>
        </p:spPr>
        <p:txBody>
          <a:bodyPr>
            <a:normAutofit/>
          </a:bodyPr>
          <a:lstStyle/>
          <a:p>
            <a:r>
              <a:rPr lang="en-US" altLang="en-US" dirty="0"/>
              <a:t>Specified private activity bond interest dividends (Box 12)</a:t>
            </a:r>
          </a:p>
          <a:p>
            <a:pPr lvl="1"/>
            <a:r>
              <a:rPr lang="en-US" dirty="0"/>
              <a:t>Private activity bond interest is tax-exempt for regular tax purposes, but is taxable for Alternative Minimum Tax (AMT) purposes</a:t>
            </a:r>
          </a:p>
          <a:p>
            <a:pPr lvl="1"/>
            <a:r>
              <a:rPr lang="en-US" dirty="0"/>
              <a:t>TSO automatically transfers to Form 6251 as an adjustment to income for AMT (next slide)</a:t>
            </a:r>
          </a:p>
          <a:p>
            <a:pPr lvl="1"/>
            <a:r>
              <a:rPr lang="en-US" dirty="0"/>
              <a:t>If taxpayer is subject to AMT, out of scope</a:t>
            </a:r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endParaRPr lang="en-US" alt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Dividends                                                           </a:t>
            </a:r>
            <a:r>
              <a:rPr lang="en-US" sz="1600" dirty="0"/>
              <a:t>cont’d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73A0AE-9C93-453F-A8ED-F6C1956D8AF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10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139"/>
    </mc:Choice>
    <mc:Fallback xmlns="">
      <p:transition spd="slow" advTm="102139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1066803" y="28835"/>
            <a:ext cx="9982197" cy="1143000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Decision Tree for Determination of Filing Status – Pub 4012 Page B-8</a:t>
            </a:r>
          </a:p>
        </p:txBody>
      </p:sp>
      <p:sp>
        <p:nvSpPr>
          <p:cNvPr id="16389" name="TextBox 5"/>
          <p:cNvSpPr txBox="1">
            <a:spLocks noChangeArrowheads="1"/>
          </p:cNvSpPr>
          <p:nvPr/>
        </p:nvSpPr>
        <p:spPr bwMode="auto">
          <a:xfrm>
            <a:off x="446676" y="2120575"/>
            <a:ext cx="2009775" cy="83099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67202F"/>
              </a:buClr>
              <a:buSzPct val="90000"/>
              <a:buFont typeface="Calibri" panose="020F0502020204030204" pitchFamily="34" charset="0"/>
              <a:buChar char="●"/>
              <a:defRPr sz="40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984807"/>
              </a:buClr>
              <a:buFont typeface="Calibri" panose="020F0502020204030204" pitchFamily="34" charset="0"/>
              <a:buChar char="−"/>
              <a:defRPr sz="36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215968"/>
              </a:buClr>
              <a:buSzPct val="120000"/>
              <a:buFont typeface="Calibri" panose="020F0502020204030204" pitchFamily="34" charset="0"/>
              <a:buChar char="▪"/>
              <a:defRPr sz="32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ts val="500"/>
              </a:spcBef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ts val="500"/>
              </a:spcBef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cs typeface="Calibri" panose="020F0502020204030204" pitchFamily="34" charset="0"/>
              </a:rPr>
              <a:t>Don’t miss the footnotes</a:t>
            </a:r>
          </a:p>
        </p:txBody>
      </p:sp>
      <p:sp>
        <p:nvSpPr>
          <p:cNvPr id="2" name="Rectangle 1"/>
          <p:cNvSpPr/>
          <p:nvPr/>
        </p:nvSpPr>
        <p:spPr>
          <a:xfrm>
            <a:off x="4667250" y="4572000"/>
            <a:ext cx="1543050" cy="891394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391276" y="4914900"/>
            <a:ext cx="1133474" cy="34290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9E3000-1FE7-4597-BE23-A1AC10F0DE04}" type="slidenum">
              <a:rPr lang="en-US" altLang="en-US" smtClean="0"/>
              <a:pPr>
                <a:defRPr/>
              </a:pPr>
              <a:t>7</a:t>
            </a:fld>
            <a:endParaRPr lang="en-US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074661" y="2542294"/>
            <a:ext cx="1364739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MFJ, MFS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2301" y="1317152"/>
            <a:ext cx="5973343" cy="497315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181600" y="2590800"/>
            <a:ext cx="1447800" cy="41315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024752" y="3917403"/>
            <a:ext cx="663771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QW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5486400" y="4047934"/>
            <a:ext cx="1356634" cy="29323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sz="11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06BC5C-6D18-4D2B-B4EB-3296266F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8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453"/>
    </mc:Choice>
    <mc:Fallback xmlns="">
      <p:transition spd="slow" advTm="79453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70</a:t>
            </a:fld>
            <a:endParaRPr lang="en-US" alt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737096" y="1550414"/>
            <a:ext cx="9141794" cy="39427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Specified Private Activity Bond Interest Dividends on Form 6251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611" y="5480656"/>
            <a:ext cx="9133280" cy="4342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9648" y="4883083"/>
            <a:ext cx="563880" cy="4450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5775" y="5497365"/>
            <a:ext cx="486784" cy="4450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164970" y="4236752"/>
            <a:ext cx="1614929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From 1099-DIV</a:t>
            </a:r>
          </a:p>
          <a:p>
            <a:r>
              <a:rPr lang="en-US" b="1" dirty="0">
                <a:solidFill>
                  <a:srgbClr val="FF0000"/>
                </a:solidFill>
              </a:rPr>
              <a:t>Box 12</a:t>
            </a:r>
          </a:p>
        </p:txBody>
      </p:sp>
      <p:cxnSp>
        <p:nvCxnSpPr>
          <p:cNvPr id="11" name="Straight Arrow Connector 10"/>
          <p:cNvCxnSpPr>
            <a:cxnSpLocks/>
            <a:stCxn id="10" idx="1"/>
          </p:cNvCxnSpPr>
          <p:nvPr/>
        </p:nvCxnSpPr>
        <p:spPr>
          <a:xfrm flipH="1">
            <a:off x="9778054" y="4559918"/>
            <a:ext cx="386916" cy="29942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0164970" y="5268564"/>
            <a:ext cx="1906536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If subject to AMT, out of scope</a:t>
            </a:r>
          </a:p>
        </p:txBody>
      </p:sp>
      <p:cxnSp>
        <p:nvCxnSpPr>
          <p:cNvPr id="14" name="Straight Arrow Connector 13"/>
          <p:cNvCxnSpPr>
            <a:cxnSpLocks/>
          </p:cNvCxnSpPr>
          <p:nvPr/>
        </p:nvCxnSpPr>
        <p:spPr>
          <a:xfrm flipH="1" flipV="1">
            <a:off x="9846805" y="5662446"/>
            <a:ext cx="318165" cy="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F0D36-463D-4BA3-A012-A3E4ABB225F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42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762"/>
    </mc:Choice>
    <mc:Fallback xmlns="">
      <p:transition spd="slow" advTm="50762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F2E3DB30-7DCD-419A-B7FF-3D32CE44F6AC}" type="slidenum">
              <a:rPr lang="en-US" altLang="en-US" smtClean="0"/>
              <a:pPr/>
              <a:t>71</a:t>
            </a:fld>
            <a:endParaRPr lang="en-US" altLang="en-US" dirty="0"/>
          </a:p>
        </p:txBody>
      </p:sp>
      <p:sp>
        <p:nvSpPr>
          <p:cNvPr id="38915" name="Content Placeholder 4"/>
          <p:cNvSpPr>
            <a:spLocks noGrp="1"/>
          </p:cNvSpPr>
          <p:nvPr>
            <p:ph sz="quarter" idx="12"/>
          </p:nvPr>
        </p:nvSpPr>
        <p:spPr>
          <a:xfrm>
            <a:off x="1066803" y="1394470"/>
            <a:ext cx="10058397" cy="477773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Exempt-interest dividends (Box 11)</a:t>
            </a:r>
          </a:p>
          <a:p>
            <a:pPr lvl="1"/>
            <a:r>
              <a:rPr lang="en-US" dirty="0"/>
              <a:t>Tax exempt on Federal return</a:t>
            </a:r>
          </a:p>
          <a:p>
            <a:pPr lvl="1"/>
            <a:r>
              <a:rPr lang="en-US" dirty="0"/>
              <a:t>Taxability varies for NJ, depending on bonds held by fund (look at statement detail pages) </a:t>
            </a:r>
          </a:p>
          <a:p>
            <a:pPr lvl="2"/>
            <a:r>
              <a:rPr lang="en-US" dirty="0"/>
              <a:t>Interest attributable to Federal obligations (including Washington D.C., territories, and possessions) always tax exempt</a:t>
            </a:r>
          </a:p>
          <a:p>
            <a:pPr lvl="2"/>
            <a:r>
              <a:rPr lang="en-US" dirty="0"/>
              <a:t>Interest attributable to other states except NJ always taxable</a:t>
            </a:r>
          </a:p>
          <a:p>
            <a:pPr lvl="2"/>
            <a:r>
              <a:rPr lang="en-US" dirty="0"/>
              <a:t>Interest attributable to NJ bonds only tax exempt if fund is “NJ Qualified Investment Fund” (usually has NJ in name of fund)</a:t>
            </a:r>
          </a:p>
          <a:p>
            <a:pPr lvl="3"/>
            <a:r>
              <a:rPr lang="en-US" dirty="0"/>
              <a:t>Interest on NJ bonds held individually by taxpayer (not in a mutual fund) always tax exempt</a:t>
            </a:r>
          </a:p>
          <a:p>
            <a:endParaRPr lang="en-US" altLang="en-US" dirty="0"/>
          </a:p>
          <a:p>
            <a:pPr lvl="1"/>
            <a:endParaRPr lang="en-US" altLang="en-US" dirty="0"/>
          </a:p>
          <a:p>
            <a:endParaRPr lang="en-US" alt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Dividends                                                           </a:t>
            </a:r>
            <a:r>
              <a:rPr lang="en-US" sz="1600" dirty="0"/>
              <a:t>cont’d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B4F112-5324-4EC8-9DD2-87DE5B3B8AF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10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656"/>
    </mc:Choice>
    <mc:Fallback xmlns="">
      <p:transition spd="slow" advTm="251656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F2E3DB30-7DCD-419A-B7FF-3D32CE44F6AC}" type="slidenum">
              <a:rPr lang="en-US" altLang="en-US" smtClean="0"/>
              <a:pPr/>
              <a:t>72</a:t>
            </a:fld>
            <a:endParaRPr lang="en-US" altLang="en-US" dirty="0"/>
          </a:p>
        </p:txBody>
      </p:sp>
      <p:sp>
        <p:nvSpPr>
          <p:cNvPr id="38915" name="Content Placeholder 4"/>
          <p:cNvSpPr>
            <a:spLocks noGrp="1"/>
          </p:cNvSpPr>
          <p:nvPr>
            <p:ph sz="quarter" idx="12"/>
          </p:nvPr>
        </p:nvSpPr>
        <p:spPr>
          <a:xfrm>
            <a:off x="1066803" y="1394470"/>
            <a:ext cx="10058397" cy="4777730"/>
          </a:xfrm>
        </p:spPr>
        <p:txBody>
          <a:bodyPr>
            <a:normAutofit fontScale="85000" lnSpcReduction="10000"/>
          </a:bodyPr>
          <a:lstStyle/>
          <a:p>
            <a:r>
              <a:rPr lang="en-US" altLang="en-US" dirty="0"/>
              <a:t>Dreyfus NJ Tax-Exempt Fund ($50.16) – </a:t>
            </a:r>
            <a:r>
              <a:rPr lang="en-US" altLang="en-US" u="sng" dirty="0"/>
              <a:t>NJ qualified investment fund</a:t>
            </a:r>
          </a:p>
          <a:p>
            <a:pPr lvl="1"/>
            <a:r>
              <a:rPr lang="en-US" altLang="en-US" dirty="0"/>
              <a:t>Federal obligations: 9%-tax exempt       </a:t>
            </a:r>
          </a:p>
          <a:p>
            <a:pPr lvl="1"/>
            <a:r>
              <a:rPr lang="en-US" altLang="en-US" dirty="0"/>
              <a:t>NJ bonds: 81%-tax exempt</a:t>
            </a:r>
          </a:p>
          <a:p>
            <a:pPr lvl="1"/>
            <a:r>
              <a:rPr lang="en-US" altLang="en-US" dirty="0"/>
              <a:t>Bonds from other states: 10%-taxable</a:t>
            </a:r>
          </a:p>
          <a:p>
            <a:r>
              <a:rPr lang="en-US" altLang="en-US" dirty="0"/>
              <a:t>Fidelity Municipal Tax-Exempt Fund ($150) – </a:t>
            </a:r>
            <a:r>
              <a:rPr lang="en-US" altLang="en-US" u="sng" dirty="0"/>
              <a:t>not NJ qualified investment fund</a:t>
            </a:r>
          </a:p>
          <a:p>
            <a:pPr lvl="1"/>
            <a:r>
              <a:rPr lang="en-US" altLang="en-US" dirty="0"/>
              <a:t>Federal obligations: 10%-tax exempt       </a:t>
            </a:r>
          </a:p>
          <a:p>
            <a:pPr lvl="1"/>
            <a:r>
              <a:rPr lang="en-US" altLang="en-US" dirty="0"/>
              <a:t>NJ bonds: 45%-taxable</a:t>
            </a:r>
          </a:p>
          <a:p>
            <a:pPr lvl="1"/>
            <a:r>
              <a:rPr lang="en-US" altLang="en-US" dirty="0"/>
              <a:t>Bonds from other states: 45%-taxable</a:t>
            </a:r>
          </a:p>
          <a:p>
            <a:r>
              <a:rPr lang="en-US" altLang="en-US" u="sng" dirty="0">
                <a:solidFill>
                  <a:srgbClr val="FF0000"/>
                </a:solidFill>
              </a:rPr>
              <a:t>Total for Caldwell:  $140 taxable, $60 tax exempt</a:t>
            </a:r>
          </a:p>
          <a:p>
            <a:endParaRPr lang="en-US" altLang="en-US" dirty="0"/>
          </a:p>
          <a:p>
            <a:pPr marL="576262" lvl="1" indent="0">
              <a:buNone/>
            </a:pPr>
            <a:endParaRPr lang="en-US" altLang="en-US" dirty="0"/>
          </a:p>
          <a:p>
            <a:endParaRPr lang="en-US" alt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Taxability of Caldwell Exempt-Interest Dividends for NJ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 flipH="1">
            <a:off x="8129451" y="2127238"/>
            <a:ext cx="2514600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90% tax exempt = $45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55577" y="2715168"/>
            <a:ext cx="1795748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10% taxable = $5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153400" y="4152594"/>
            <a:ext cx="2286000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10% tax exempt = $15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153400" y="4793065"/>
            <a:ext cx="2029786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90% taxable = $135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DF0ECC-B113-4A52-AC4C-D1DB9815364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43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8235"/>
    </mc:Choice>
    <mc:Fallback xmlns="">
      <p:transition spd="slow" advTm="528235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3817750" y="1303699"/>
            <a:ext cx="3586350" cy="49616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73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66803" y="28835"/>
            <a:ext cx="10591797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TSO – Entering 1099-DIV                                                  </a:t>
            </a:r>
            <a:br>
              <a:rPr lang="en-US" dirty="0"/>
            </a:br>
            <a:r>
              <a:rPr lang="en-US" sz="2700" dirty="0"/>
              <a:t>Federal Section&gt;Income&gt;1099-DIV,INT,OID&gt;Interest or Dividend Income&gt;</a:t>
            </a:r>
            <a:br>
              <a:rPr lang="en-US" sz="2700" dirty="0"/>
            </a:br>
            <a:r>
              <a:rPr lang="en-US" sz="2700" dirty="0"/>
              <a:t>Dividend Income, Form 1099-DIV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04100" y="2850333"/>
            <a:ext cx="184731" cy="369332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53711" y="5381792"/>
            <a:ext cx="184731" cy="369332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>
            <a:cxnSpLocks/>
          </p:cNvCxnSpPr>
          <p:nvPr/>
        </p:nvCxnSpPr>
        <p:spPr>
          <a:xfrm>
            <a:off x="3171391" y="6080639"/>
            <a:ext cx="56757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3826870" y="3386978"/>
            <a:ext cx="449450" cy="288546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6619" y="5895973"/>
            <a:ext cx="2674771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Nondividend</a:t>
            </a:r>
            <a:r>
              <a:rPr lang="en-US" b="1" dirty="0">
                <a:solidFill>
                  <a:srgbClr val="FF0000"/>
                </a:solidFill>
              </a:rPr>
              <a:t> distributions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4937" y="2792587"/>
            <a:ext cx="2002279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Ordinary dividends</a:t>
            </a:r>
          </a:p>
        </p:txBody>
      </p:sp>
      <p:sp>
        <p:nvSpPr>
          <p:cNvPr id="14" name="Oval 13"/>
          <p:cNvSpPr/>
          <p:nvPr/>
        </p:nvSpPr>
        <p:spPr>
          <a:xfrm>
            <a:off x="3826870" y="2890726"/>
            <a:ext cx="449450" cy="288546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/>
          <p:cNvCxnSpPr>
            <a:cxnSpLocks/>
          </p:cNvCxnSpPr>
          <p:nvPr/>
        </p:nvCxnSpPr>
        <p:spPr>
          <a:xfrm>
            <a:off x="2764279" y="3034999"/>
            <a:ext cx="974682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6870" y="3899991"/>
            <a:ext cx="481626" cy="32311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69822" y="3346585"/>
            <a:ext cx="2036135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Qualified</a:t>
            </a:r>
            <a:r>
              <a:rPr lang="en-US" b="1" dirty="0"/>
              <a:t> </a:t>
            </a:r>
            <a:r>
              <a:rPr lang="en-US" b="1" dirty="0">
                <a:solidFill>
                  <a:srgbClr val="FF0000"/>
                </a:solidFill>
              </a:rPr>
              <a:t>dividends</a:t>
            </a:r>
          </a:p>
        </p:txBody>
      </p:sp>
      <p:cxnSp>
        <p:nvCxnSpPr>
          <p:cNvPr id="21" name="Straight Arrow Connector 20"/>
          <p:cNvCxnSpPr>
            <a:cxnSpLocks/>
          </p:cNvCxnSpPr>
          <p:nvPr/>
        </p:nvCxnSpPr>
        <p:spPr>
          <a:xfrm>
            <a:off x="2805957" y="3485657"/>
            <a:ext cx="933004" cy="1100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3817750" y="5976759"/>
            <a:ext cx="449450" cy="288546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 flipH="1">
            <a:off x="527099" y="3907251"/>
            <a:ext cx="2674771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Capital gains distributions</a:t>
            </a:r>
          </a:p>
        </p:txBody>
      </p:sp>
      <p:cxnSp>
        <p:nvCxnSpPr>
          <p:cNvPr id="25" name="Straight Arrow Connector 24"/>
          <p:cNvCxnSpPr>
            <a:cxnSpLocks/>
          </p:cNvCxnSpPr>
          <p:nvPr/>
        </p:nvCxnSpPr>
        <p:spPr>
          <a:xfrm>
            <a:off x="3201870" y="4061549"/>
            <a:ext cx="61588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E0B989-B272-4774-8D14-F056201239C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97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63"/>
    </mc:Choice>
    <mc:Fallback xmlns="">
      <p:transition spd="slow" advTm="38163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4638442" y="1459543"/>
            <a:ext cx="3809547" cy="486505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74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66803" y="28835"/>
            <a:ext cx="10591797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TSO – Entering 1099-DIV                                              </a:t>
            </a:r>
            <a:br>
              <a:rPr lang="en-US" dirty="0"/>
            </a:br>
            <a:r>
              <a:rPr lang="en-US" sz="2700" dirty="0"/>
              <a:t>Federal Section&gt;Income&gt;1099-DIV,INT,OID&gt;Interest or Dividend Income&gt;</a:t>
            </a:r>
            <a:br>
              <a:rPr lang="en-US" sz="2700" dirty="0"/>
            </a:br>
            <a:r>
              <a:rPr lang="en-US" sz="2700" dirty="0"/>
              <a:t>Dividend Income, Form 1099-DIV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53711" y="5381792"/>
            <a:ext cx="184731" cy="369332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>
            <a:cxnSpLocks/>
            <a:endCxn id="14" idx="2"/>
          </p:cNvCxnSpPr>
          <p:nvPr/>
        </p:nvCxnSpPr>
        <p:spPr>
          <a:xfrm>
            <a:off x="3045135" y="3633359"/>
            <a:ext cx="1628949" cy="6611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674084" y="3555205"/>
            <a:ext cx="449450" cy="288546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41845" y="3429601"/>
            <a:ext cx="1712200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Foreign tax paid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8726" y="5678269"/>
            <a:ext cx="3070541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Specified private activity bond interest </a:t>
            </a:r>
          </a:p>
        </p:txBody>
      </p:sp>
      <p:cxnSp>
        <p:nvCxnSpPr>
          <p:cNvPr id="18" name="Straight Arrow Connector 17"/>
          <p:cNvCxnSpPr>
            <a:cxnSpLocks/>
          </p:cNvCxnSpPr>
          <p:nvPr/>
        </p:nvCxnSpPr>
        <p:spPr>
          <a:xfrm>
            <a:off x="4050172" y="6172200"/>
            <a:ext cx="56757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4639677" y="6016729"/>
            <a:ext cx="449450" cy="288546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4674084" y="5371412"/>
            <a:ext cx="449450" cy="288546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432025" y="5342498"/>
            <a:ext cx="2664063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Exempt interest dividends</a:t>
            </a:r>
          </a:p>
        </p:txBody>
      </p:sp>
      <p:cxnSp>
        <p:nvCxnSpPr>
          <p:cNvPr id="23" name="Straight Arrow Connector 22"/>
          <p:cNvCxnSpPr>
            <a:cxnSpLocks/>
            <a:endCxn id="20" idx="6"/>
          </p:cNvCxnSpPr>
          <p:nvPr/>
        </p:nvCxnSpPr>
        <p:spPr>
          <a:xfrm flipH="1">
            <a:off x="5123534" y="5515685"/>
            <a:ext cx="1308491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6737AC-5CB9-4841-A283-CC9D4E38652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AF2DA1-B078-4925-BFA4-E04A01707EB1}"/>
              </a:ext>
            </a:extLst>
          </p:cNvPr>
          <p:cNvSpPr txBox="1"/>
          <p:nvPr/>
        </p:nvSpPr>
        <p:spPr>
          <a:xfrm>
            <a:off x="10287000" y="859897"/>
            <a:ext cx="7041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cont’d</a:t>
            </a:r>
          </a:p>
        </p:txBody>
      </p:sp>
    </p:spTree>
    <p:extLst>
      <p:ext uri="{BB962C8B-B14F-4D97-AF65-F5344CB8AC3E}">
        <p14:creationId xmlns:p14="http://schemas.microsoft.com/office/powerpoint/2010/main" val="345595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173"/>
    </mc:Choice>
    <mc:Fallback xmlns="">
      <p:transition spd="slow" advTm="94173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1014" y="1766442"/>
            <a:ext cx="4406201" cy="33799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" name="TextBox 21"/>
          <p:cNvSpPr txBox="1"/>
          <p:nvPr/>
        </p:nvSpPr>
        <p:spPr>
          <a:xfrm>
            <a:off x="6724636" y="4498279"/>
            <a:ext cx="4498154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Amount of Federal exempt interest dividends</a:t>
            </a:r>
          </a:p>
          <a:p>
            <a:r>
              <a:rPr lang="en-US" b="1" dirty="0">
                <a:solidFill>
                  <a:srgbClr val="FF0000"/>
                </a:solidFill>
              </a:rPr>
              <a:t>that is taxable for NJ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75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66803" y="28835"/>
            <a:ext cx="10591797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TSO – Entering 1099-DIV</a:t>
            </a:r>
            <a:br>
              <a:rPr lang="en-US" dirty="0"/>
            </a:br>
            <a:r>
              <a:rPr lang="en-US" sz="2700" dirty="0"/>
              <a:t>Federal Section&gt;Income&gt;1099-DIV,INT,OID&gt;Interest or Dividend Income&gt;</a:t>
            </a:r>
            <a:br>
              <a:rPr lang="en-US" sz="2700" dirty="0"/>
            </a:br>
            <a:r>
              <a:rPr lang="en-US" sz="2700" dirty="0"/>
              <a:t>Dividend Income, Form 1099-DIV&gt;Taxable State Interest Item                                                           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53711" y="5381792"/>
            <a:ext cx="184731" cy="369332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41845" y="3456397"/>
            <a:ext cx="1614228" cy="36933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8726" y="5678269"/>
            <a:ext cx="3070541" cy="36933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8" name="Straight Arrow Connector 17"/>
          <p:cNvCxnSpPr>
            <a:cxnSpLocks/>
          </p:cNvCxnSpPr>
          <p:nvPr/>
        </p:nvCxnSpPr>
        <p:spPr>
          <a:xfrm flipH="1" flipV="1">
            <a:off x="6172199" y="4800600"/>
            <a:ext cx="552437" cy="2084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5639072" y="4648201"/>
            <a:ext cx="533127" cy="43953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2"/>
          </p:nvPr>
        </p:nvPicPr>
        <p:blipFill>
          <a:blip r:embed="rId4"/>
          <a:stretch>
            <a:fillRect/>
          </a:stretch>
        </p:blipFill>
        <p:spPr>
          <a:xfrm>
            <a:off x="1095582" y="3210057"/>
            <a:ext cx="3266478" cy="12313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570943" y="2260469"/>
            <a:ext cx="2315755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1099-DIV Screen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833417" y="5381792"/>
            <a:ext cx="3620543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Reported on NJ Taxable Interest line</a:t>
            </a:r>
          </a:p>
          <a:p>
            <a:r>
              <a:rPr lang="en-US" b="1" dirty="0">
                <a:solidFill>
                  <a:srgbClr val="FF0000"/>
                </a:solidFill>
              </a:rPr>
              <a:t>(not NJ Dividend line)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686BD-8DE6-4595-94D1-F5DD33B5CC7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F56598-5743-455A-9814-6FC2973C9897}"/>
              </a:ext>
            </a:extLst>
          </p:cNvPr>
          <p:cNvSpPr txBox="1"/>
          <p:nvPr/>
        </p:nvSpPr>
        <p:spPr>
          <a:xfrm>
            <a:off x="10421030" y="833281"/>
            <a:ext cx="7041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cont’d</a:t>
            </a:r>
          </a:p>
        </p:txBody>
      </p:sp>
    </p:spTree>
    <p:extLst>
      <p:ext uri="{BB962C8B-B14F-4D97-AF65-F5344CB8AC3E}">
        <p14:creationId xmlns:p14="http://schemas.microsoft.com/office/powerpoint/2010/main" val="110821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425"/>
    </mc:Choice>
    <mc:Fallback xmlns="">
      <p:transition spd="slow" advTm="152425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3" y="28835"/>
            <a:ext cx="10134597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TSO - Student Activity</a:t>
            </a:r>
            <a:br>
              <a:rPr lang="en-US" dirty="0"/>
            </a:br>
            <a:r>
              <a:rPr lang="en-US" sz="2700" dirty="0"/>
              <a:t>Federal Section&gt;Income&gt;1099-DIV,INT,OID&gt;Interest or Dividend  Income&gt; Dividend Income, Form 1099-DIV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602468"/>
            <a:ext cx="9753600" cy="4413193"/>
          </a:xfrm>
        </p:spPr>
        <p:txBody>
          <a:bodyPr>
            <a:normAutofit/>
          </a:bodyPr>
          <a:lstStyle/>
          <a:p>
            <a:r>
              <a:rPr lang="en-US" dirty="0"/>
              <a:t>Pause the slide show</a:t>
            </a:r>
          </a:p>
          <a:p>
            <a:r>
              <a:rPr lang="en-US" dirty="0"/>
              <a:t>Enter the Ace Financial Corp Dividends into TSO (Step 4)</a:t>
            </a:r>
          </a:p>
          <a:p>
            <a:r>
              <a:rPr lang="en-US" dirty="0"/>
              <a:t>Check the Federal and NJ refund monitors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00803"/>
            <a:ext cx="4114800" cy="301625"/>
          </a:xfrm>
        </p:spPr>
        <p:txBody>
          <a:bodyPr/>
          <a:lstStyle/>
          <a:p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251E97C6-B5EA-4059-8D5E-F0990EFE7977}" type="slidenum">
              <a:rPr lang="en-US" smtClean="0"/>
              <a:pPr/>
              <a:t>76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A66F07-2050-46ED-8868-01E1B366FC7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408110"/>
      </p:ext>
    </p:extLst>
  </p:cSld>
  <p:clrMapOvr>
    <a:masterClrMapping/>
  </p:clrMapOvr>
  <p:transition advTm="45738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3CAB23-ED92-4D75-B33A-89954EFDB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8BD925-A6DE-4ABC-B7BC-89708FA3C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3E47A4-2B81-4DCB-A8BE-D45509F28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9E3000-1FE7-4597-BE23-A1AC10F0DE04}" type="slidenum">
              <a:rPr lang="en-US" altLang="en-US" smtClean="0"/>
              <a:pPr>
                <a:defRPr/>
              </a:pPr>
              <a:t>77</a:t>
            </a:fld>
            <a:endParaRPr lang="en-US" alt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BBD57B7-FAE5-41B9-983F-1BA8422B3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TSO – Dividends on Schedule B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27A8A4-CCDD-48F0-9E58-1769D4BA4C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1964" y="1295400"/>
            <a:ext cx="3817384" cy="50380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5661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39"/>
    </mc:Choice>
    <mc:Fallback xmlns="">
      <p:transition spd="slow" advTm="27339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2929842" y="1418149"/>
            <a:ext cx="5514953" cy="48471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78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TSO – Dividends and Capital Gains Distributions on Federal 1040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3689" y="4337062"/>
            <a:ext cx="2806153" cy="9233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Qualified dividends</a:t>
            </a:r>
          </a:p>
          <a:p>
            <a:r>
              <a:rPr lang="en-US" b="1" dirty="0">
                <a:solidFill>
                  <a:srgbClr val="FF0000"/>
                </a:solidFill>
              </a:rPr>
              <a:t>transferred from 1099-DIV</a:t>
            </a:r>
          </a:p>
          <a:p>
            <a:r>
              <a:rPr lang="en-US" b="1" dirty="0">
                <a:solidFill>
                  <a:srgbClr val="FF0000"/>
                </a:solidFill>
              </a:rPr>
              <a:t>Box 1b</a:t>
            </a:r>
          </a:p>
        </p:txBody>
      </p:sp>
      <p:sp>
        <p:nvSpPr>
          <p:cNvPr id="8" name="Oval 7"/>
          <p:cNvSpPr/>
          <p:nvPr/>
        </p:nvSpPr>
        <p:spPr>
          <a:xfrm>
            <a:off x="5406888" y="4670024"/>
            <a:ext cx="571500" cy="257406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>
            <a:stCxn id="7" idx="3"/>
          </p:cNvCxnSpPr>
          <p:nvPr/>
        </p:nvCxnSpPr>
        <p:spPr>
          <a:xfrm flipV="1">
            <a:off x="2929842" y="4751747"/>
            <a:ext cx="2477046" cy="4698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915400" y="4004100"/>
            <a:ext cx="2806153" cy="9233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Ordinary dividends</a:t>
            </a:r>
          </a:p>
          <a:p>
            <a:r>
              <a:rPr lang="en-US" b="1" dirty="0">
                <a:solidFill>
                  <a:srgbClr val="FF0000"/>
                </a:solidFill>
              </a:rPr>
              <a:t>transferred from 1099-DIV</a:t>
            </a:r>
          </a:p>
          <a:p>
            <a:r>
              <a:rPr lang="en-US" b="1" dirty="0">
                <a:solidFill>
                  <a:srgbClr val="FF0000"/>
                </a:solidFill>
              </a:rPr>
              <a:t>Box 1</a:t>
            </a:r>
          </a:p>
        </p:txBody>
      </p:sp>
      <p:sp>
        <p:nvSpPr>
          <p:cNvPr id="16" name="Oval 15"/>
          <p:cNvSpPr/>
          <p:nvPr/>
        </p:nvSpPr>
        <p:spPr>
          <a:xfrm>
            <a:off x="7995345" y="4607474"/>
            <a:ext cx="449450" cy="288546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17" name="Straight Arrow Connector 16"/>
          <p:cNvCxnSpPr>
            <a:cxnSpLocks/>
            <a:stCxn id="15" idx="1"/>
          </p:cNvCxnSpPr>
          <p:nvPr/>
        </p:nvCxnSpPr>
        <p:spPr>
          <a:xfrm flipH="1">
            <a:off x="8349603" y="4465765"/>
            <a:ext cx="565797" cy="14170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E4857F-DB85-455B-A61A-A577C4F7142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915400" y="5173744"/>
            <a:ext cx="2806153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Capital gains distributions</a:t>
            </a:r>
          </a:p>
        </p:txBody>
      </p:sp>
      <p:sp>
        <p:nvSpPr>
          <p:cNvPr id="18" name="Oval 17"/>
          <p:cNvSpPr/>
          <p:nvPr/>
        </p:nvSpPr>
        <p:spPr>
          <a:xfrm>
            <a:off x="7995345" y="5129810"/>
            <a:ext cx="449450" cy="28039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19" name="Straight Arrow Connector 18"/>
          <p:cNvCxnSpPr>
            <a:stCxn id="11" idx="1"/>
          </p:cNvCxnSpPr>
          <p:nvPr/>
        </p:nvCxnSpPr>
        <p:spPr bwMode="auto">
          <a:xfrm flipH="1" flipV="1">
            <a:off x="8444795" y="5270005"/>
            <a:ext cx="470605" cy="88405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81345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324"/>
    </mc:Choice>
    <mc:Fallback xmlns="">
      <p:transition spd="slow" advTm="116324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sz="quarter" idx="12"/>
          </p:nvPr>
        </p:nvPicPr>
        <p:blipFill rotWithShape="1">
          <a:blip r:embed="rId3"/>
          <a:srcRect b="50376"/>
          <a:stretch/>
        </p:blipFill>
        <p:spPr>
          <a:xfrm>
            <a:off x="381000" y="1466924"/>
            <a:ext cx="7109762" cy="4495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Oval 7"/>
          <p:cNvSpPr/>
          <p:nvPr/>
        </p:nvSpPr>
        <p:spPr>
          <a:xfrm>
            <a:off x="6757055" y="2786273"/>
            <a:ext cx="525474" cy="304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>
            <a:stCxn id="7" idx="3"/>
          </p:cNvCxnSpPr>
          <p:nvPr/>
        </p:nvCxnSpPr>
        <p:spPr>
          <a:xfrm>
            <a:off x="5861681" y="3247938"/>
            <a:ext cx="895374" cy="6398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79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TSO – Dividends, Taxable Interest, and Capital Gains Distributions on NJ 1040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78812" y="2786273"/>
            <a:ext cx="1582869" cy="92333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Dividends</a:t>
            </a:r>
          </a:p>
          <a:p>
            <a:r>
              <a:rPr lang="en-US" b="1" dirty="0">
                <a:solidFill>
                  <a:srgbClr val="FF0000"/>
                </a:solidFill>
              </a:rPr>
              <a:t>from 1099-DIV</a:t>
            </a:r>
          </a:p>
          <a:p>
            <a:r>
              <a:rPr lang="en-US" b="1" dirty="0">
                <a:solidFill>
                  <a:srgbClr val="FF0000"/>
                </a:solidFill>
              </a:rPr>
              <a:t>Box 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12521" y="1466924"/>
            <a:ext cx="3430774" cy="14773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NJ taxable interest:</a:t>
            </a:r>
          </a:p>
          <a:p>
            <a:r>
              <a:rPr lang="en-US" b="1" dirty="0">
                <a:solidFill>
                  <a:srgbClr val="FF0000"/>
                </a:solidFill>
              </a:rPr>
              <a:t>$1800 from Step 3 +</a:t>
            </a:r>
          </a:p>
          <a:p>
            <a:r>
              <a:rPr lang="en-US" b="1" dirty="0">
                <a:solidFill>
                  <a:srgbClr val="FF0000"/>
                </a:solidFill>
              </a:rPr>
              <a:t>$140 NJ taxable part of exempt-</a:t>
            </a:r>
          </a:p>
          <a:p>
            <a:r>
              <a:rPr lang="en-US" b="1" dirty="0">
                <a:solidFill>
                  <a:srgbClr val="FF0000"/>
                </a:solidFill>
              </a:rPr>
              <a:t>interest dividends from 1099-DIV </a:t>
            </a:r>
          </a:p>
          <a:p>
            <a:r>
              <a:rPr lang="en-US" b="1" dirty="0">
                <a:solidFill>
                  <a:srgbClr val="FF0000"/>
                </a:solidFill>
              </a:rPr>
              <a:t>Box 11</a:t>
            </a:r>
          </a:p>
        </p:txBody>
      </p:sp>
      <p:cxnSp>
        <p:nvCxnSpPr>
          <p:cNvPr id="12" name="Straight Arrow Connector 11"/>
          <p:cNvCxnSpPr/>
          <p:nvPr/>
        </p:nvCxnSpPr>
        <p:spPr bwMode="auto">
          <a:xfrm flipH="1">
            <a:off x="7150503" y="2479152"/>
            <a:ext cx="462018" cy="374404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Oval 12"/>
          <p:cNvSpPr/>
          <p:nvPr/>
        </p:nvSpPr>
        <p:spPr>
          <a:xfrm>
            <a:off x="6757055" y="3233762"/>
            <a:ext cx="500498" cy="15632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6757055" y="3086043"/>
            <a:ext cx="500498" cy="15632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628563" y="3513373"/>
            <a:ext cx="3313664" cy="14773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NJ tax-exempt interest:</a:t>
            </a:r>
          </a:p>
          <a:p>
            <a:r>
              <a:rPr lang="en-US" b="1" dirty="0">
                <a:solidFill>
                  <a:srgbClr val="FF0000"/>
                </a:solidFill>
              </a:rPr>
              <a:t>$200 from Step 3 +</a:t>
            </a:r>
          </a:p>
          <a:p>
            <a:r>
              <a:rPr lang="en-US" b="1" dirty="0">
                <a:solidFill>
                  <a:srgbClr val="FF0000"/>
                </a:solidFill>
              </a:rPr>
              <a:t>$60 NJ tax-exempt part of </a:t>
            </a:r>
          </a:p>
          <a:p>
            <a:r>
              <a:rPr lang="en-US" b="1" dirty="0">
                <a:solidFill>
                  <a:srgbClr val="FF0000"/>
                </a:solidFill>
              </a:rPr>
              <a:t>exempt-interest dividends from</a:t>
            </a:r>
          </a:p>
          <a:p>
            <a:r>
              <a:rPr lang="en-US" b="1" dirty="0">
                <a:solidFill>
                  <a:srgbClr val="FF0000"/>
                </a:solidFill>
              </a:rPr>
              <a:t>1099-DIV Box 11</a:t>
            </a:r>
          </a:p>
        </p:txBody>
      </p:sp>
      <p:cxnSp>
        <p:nvCxnSpPr>
          <p:cNvPr id="22" name="Straight Arrow Connector 21"/>
          <p:cNvCxnSpPr>
            <a:cxnSpLocks/>
            <a:endCxn id="20" idx="6"/>
          </p:cNvCxnSpPr>
          <p:nvPr/>
        </p:nvCxnSpPr>
        <p:spPr>
          <a:xfrm flipH="1" flipV="1">
            <a:off x="7257553" y="3164203"/>
            <a:ext cx="371010" cy="55062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A7B8AA-A0B0-44AD-B465-85E58CEC053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712342" y="4004692"/>
            <a:ext cx="2650919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Capital gains distributions</a:t>
            </a:r>
          </a:p>
        </p:txBody>
      </p:sp>
      <p:cxnSp>
        <p:nvCxnSpPr>
          <p:cNvPr id="18" name="Straight Arrow Connector 17"/>
          <p:cNvCxnSpPr/>
          <p:nvPr/>
        </p:nvCxnSpPr>
        <p:spPr bwMode="auto">
          <a:xfrm flipV="1">
            <a:off x="5861681" y="3653451"/>
            <a:ext cx="895374" cy="32362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3" name="Oval 22"/>
          <p:cNvSpPr/>
          <p:nvPr/>
        </p:nvSpPr>
        <p:spPr>
          <a:xfrm>
            <a:off x="6757055" y="3505732"/>
            <a:ext cx="597439" cy="223268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92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272"/>
    </mc:Choice>
    <mc:Fallback xmlns="">
      <p:transition spd="slow" advTm="140272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6511" y="1322868"/>
            <a:ext cx="5234390" cy="49049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44664" y="6227862"/>
            <a:ext cx="3451225" cy="365125"/>
          </a:xfrm>
        </p:spPr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524000" y="6213478"/>
            <a:ext cx="635000" cy="365125"/>
          </a:xfrm>
        </p:spPr>
        <p:txBody>
          <a:bodyPr/>
          <a:lstStyle/>
          <a:p>
            <a:pPr>
              <a:defRPr/>
            </a:pPr>
            <a:fld id="{9C9E3000-1FE7-4597-BE23-A1AC10F0DE04}" type="slidenum">
              <a:rPr lang="en-US" altLang="en-US" smtClean="0"/>
              <a:pPr>
                <a:defRPr/>
              </a:pPr>
              <a:t>8</a:t>
            </a:fld>
            <a:endParaRPr lang="en-US" altLang="en-US" dirty="0"/>
          </a:p>
        </p:txBody>
      </p:sp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altLang="en-US" dirty="0"/>
              <a:t>Interview Tips for Determining Filing Status -</a:t>
            </a:r>
            <a:br>
              <a:rPr lang="en-GB" altLang="en-US" dirty="0"/>
            </a:br>
            <a:r>
              <a:rPr lang="en-GB" altLang="en-US" dirty="0"/>
              <a:t>Pub 4012 Page B-9</a:t>
            </a:r>
            <a:endParaRPr lang="en-US" altLang="en-US" dirty="0"/>
          </a:p>
        </p:txBody>
      </p:sp>
      <p:sp>
        <p:nvSpPr>
          <p:cNvPr id="10" name="Rectangle 9"/>
          <p:cNvSpPr/>
          <p:nvPr/>
        </p:nvSpPr>
        <p:spPr>
          <a:xfrm>
            <a:off x="4044664" y="2566851"/>
            <a:ext cx="4724400" cy="598493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001303" y="4572000"/>
            <a:ext cx="4724400" cy="106680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044664" y="3144772"/>
            <a:ext cx="3581400" cy="114300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7658903" y="3559172"/>
            <a:ext cx="1066800" cy="38100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171188" y="2643612"/>
            <a:ext cx="549061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MFJ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177809" y="3589172"/>
            <a:ext cx="590162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MFS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149572" y="5030334"/>
            <a:ext cx="543995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QW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5800" y="1735854"/>
            <a:ext cx="1925079" cy="8309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Don’t miss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the footnotes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658903" y="2616378"/>
            <a:ext cx="1114084" cy="463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30486C-1F84-431B-B236-3E92BD4DA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65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600"/>
    </mc:Choice>
    <mc:Fallback xmlns="">
      <p:transition spd="slow" advTm="4560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90676C6A-ACD6-4BD8-A86C-2B87183769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50BD013-7298-4731-9F24-AAFBF7754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en-US" dirty="0"/>
              <a:t>Scenario Step 5</a:t>
            </a:r>
            <a:br>
              <a:rPr lang="en-US" dirty="0"/>
            </a:br>
            <a:r>
              <a:rPr lang="en-US" dirty="0"/>
              <a:t>IRA Distribution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7D2A92-3648-4E03-BED3-2A07BA5DA4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46C401-33E2-4289-9CE0-0D4287E1E6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71C609-0F0D-4841-9F2F-030B3379F104}" type="slidenum">
              <a:rPr lang="en-US" altLang="en-US" smtClean="0"/>
              <a:pPr>
                <a:defRPr/>
              </a:pPr>
              <a:t>80</a:t>
            </a:fld>
            <a:endParaRPr lang="en-US" alt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CF16D3A-F761-4684-9921-612C7D7BC87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42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69"/>
    </mc:Choice>
    <mc:Fallback xmlns="">
      <p:transition spd="slow" advTm="19469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81</a:t>
            </a:fld>
            <a:endParaRPr lang="en-US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1278832" y="1600200"/>
            <a:ext cx="9846367" cy="418459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Review Pub 4012 Page D-39 for 1099-R distribution codes</a:t>
            </a:r>
          </a:p>
          <a:p>
            <a:r>
              <a:rPr lang="en-US" dirty="0"/>
              <a:t>Most commonly seen: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1 – Early Distribution – for Caldwell</a:t>
            </a:r>
          </a:p>
          <a:p>
            <a:pPr lvl="1"/>
            <a:r>
              <a:rPr lang="en-US" dirty="0"/>
              <a:t>3 – Disability</a:t>
            </a:r>
          </a:p>
          <a:p>
            <a:pPr lvl="1"/>
            <a:r>
              <a:rPr lang="en-US" dirty="0"/>
              <a:t>4 – Death</a:t>
            </a:r>
          </a:p>
          <a:p>
            <a:pPr lvl="1"/>
            <a:r>
              <a:rPr lang="en-US" dirty="0"/>
              <a:t>7 – Normal Distribution</a:t>
            </a:r>
          </a:p>
          <a:p>
            <a:pPr lvl="1"/>
            <a:r>
              <a:rPr lang="en-US" dirty="0"/>
              <a:t>G - Rollover</a:t>
            </a:r>
          </a:p>
          <a:p>
            <a:r>
              <a:rPr lang="en-US" dirty="0"/>
              <a:t>Always check the Tax-Aide Scope Manual if unsure whether 1099-R is in scope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1099-R Box 7 Codes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E688ADA-5C88-4908-93E7-50D82B38AEC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83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484"/>
    </mc:Choice>
    <mc:Fallback xmlns="">
      <p:transition spd="slow" advTm="110484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C5F1C997-2FDF-4D91-8357-443E25D10F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783" y="1401791"/>
            <a:ext cx="7165050" cy="498263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98D222-8EFE-41B7-860A-E8DDFC39F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82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IRA Distribution on 1099-R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19800" y="1401791"/>
            <a:ext cx="1886478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Gross distribution</a:t>
            </a:r>
          </a:p>
        </p:txBody>
      </p:sp>
      <p:sp>
        <p:nvSpPr>
          <p:cNvPr id="8" name="Oval 7"/>
          <p:cNvSpPr/>
          <p:nvPr/>
        </p:nvSpPr>
        <p:spPr>
          <a:xfrm>
            <a:off x="5406888" y="1828218"/>
            <a:ext cx="841512" cy="287052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>
            <a:cxnSpLocks/>
            <a:endCxn id="8" idx="6"/>
          </p:cNvCxnSpPr>
          <p:nvPr/>
        </p:nvCxnSpPr>
        <p:spPr>
          <a:xfrm flipH="1">
            <a:off x="6248400" y="1771123"/>
            <a:ext cx="304800" cy="20062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048000" y="2115270"/>
            <a:ext cx="1706301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Taxable amount</a:t>
            </a:r>
          </a:p>
        </p:txBody>
      </p:sp>
      <p:sp>
        <p:nvSpPr>
          <p:cNvPr id="13" name="Oval 12"/>
          <p:cNvSpPr/>
          <p:nvPr/>
        </p:nvSpPr>
        <p:spPr>
          <a:xfrm>
            <a:off x="5382204" y="2115271"/>
            <a:ext cx="942395" cy="28290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>
            <a:cxnSpLocks/>
          </p:cNvCxnSpPr>
          <p:nvPr/>
        </p:nvCxnSpPr>
        <p:spPr>
          <a:xfrm>
            <a:off x="4754301" y="2286000"/>
            <a:ext cx="56757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667000" y="4051787"/>
            <a:ext cx="1882888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Code 1 =</a:t>
            </a:r>
          </a:p>
          <a:p>
            <a:r>
              <a:rPr lang="en-US" b="1" dirty="0">
                <a:solidFill>
                  <a:srgbClr val="FF0000"/>
                </a:solidFill>
              </a:rPr>
              <a:t> early distribution</a:t>
            </a:r>
          </a:p>
        </p:txBody>
      </p:sp>
      <p:sp>
        <p:nvSpPr>
          <p:cNvPr id="16" name="Oval 15"/>
          <p:cNvSpPr/>
          <p:nvPr/>
        </p:nvSpPr>
        <p:spPr>
          <a:xfrm>
            <a:off x="4849893" y="4209861"/>
            <a:ext cx="449450" cy="288546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17" name="Straight Arrow Connector 16"/>
          <p:cNvCxnSpPr>
            <a:cxnSpLocks/>
          </p:cNvCxnSpPr>
          <p:nvPr/>
        </p:nvCxnSpPr>
        <p:spPr>
          <a:xfrm>
            <a:off x="4549888" y="4343549"/>
            <a:ext cx="322533" cy="1570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5758541" y="4146076"/>
            <a:ext cx="322533" cy="49387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30524" y="4234498"/>
            <a:ext cx="500458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IRA</a:t>
            </a:r>
          </a:p>
        </p:txBody>
      </p:sp>
      <p:cxnSp>
        <p:nvCxnSpPr>
          <p:cNvPr id="22" name="Straight Arrow Connector 21"/>
          <p:cNvCxnSpPr>
            <a:cxnSpLocks/>
            <a:endCxn id="20" idx="6"/>
          </p:cNvCxnSpPr>
          <p:nvPr/>
        </p:nvCxnSpPr>
        <p:spPr>
          <a:xfrm flipH="1" flipV="1">
            <a:off x="6081074" y="4393011"/>
            <a:ext cx="449452" cy="3084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592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874"/>
    </mc:Choice>
    <mc:Fallback xmlns="">
      <p:transition spd="slow" advTm="86874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1278833" y="1600200"/>
            <a:ext cx="9753600" cy="449580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If money withdrawn from IRA prior to age 59 ½, taxpayer must pay 10% penalty in addition to normal income taxes on distribution</a:t>
            </a:r>
          </a:p>
          <a:p>
            <a:r>
              <a:rPr lang="en-US" dirty="0"/>
              <a:t>There are certain exceptions to the early withdrawal penalty</a:t>
            </a:r>
          </a:p>
          <a:p>
            <a:pPr lvl="1"/>
            <a:r>
              <a:rPr lang="en-US" dirty="0"/>
              <a:t>Code 2 early distribution, exception applies</a:t>
            </a:r>
          </a:p>
          <a:p>
            <a:pPr lvl="2"/>
            <a:r>
              <a:rPr lang="en-US" dirty="0"/>
              <a:t>TSO automatically does not charge a penalty</a:t>
            </a:r>
          </a:p>
          <a:p>
            <a:pPr lvl="1"/>
            <a:r>
              <a:rPr lang="en-US" dirty="0"/>
              <a:t>Code 1 early distribution, no known exception</a:t>
            </a:r>
          </a:p>
          <a:p>
            <a:pPr lvl="2"/>
            <a:r>
              <a:rPr lang="en-US" dirty="0"/>
              <a:t>Counselor must determine if exception applies by probing reason for withdrawal with taxpayer</a:t>
            </a:r>
          </a:p>
          <a:p>
            <a:pPr lvl="2"/>
            <a:r>
              <a:rPr lang="en-US" dirty="0"/>
              <a:t>Must manually apply for exception on Form 5329</a:t>
            </a:r>
          </a:p>
          <a:p>
            <a:pPr marL="576262" lvl="1" indent="0">
              <a:buNone/>
            </a:pPr>
            <a:r>
              <a:rPr lang="en-US" dirty="0"/>
              <a:t>   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83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Early Distribution from IRA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D6DDB87-773E-4615-ADDE-0212C8FC232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95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126"/>
    </mc:Choice>
    <mc:Fallback xmlns="">
      <p:transition spd="slow" advTm="146126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84</a:t>
            </a:fld>
            <a:endParaRPr lang="en-US" alt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2057400" y="1462431"/>
            <a:ext cx="7609111" cy="48005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Exceptions to Early Distribution Penalty (Pub 4012 Page H-5)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2063" y="1828800"/>
            <a:ext cx="1631216" cy="14773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Be sure to read</a:t>
            </a:r>
          </a:p>
          <a:p>
            <a:r>
              <a:rPr lang="en-US" b="1" dirty="0">
                <a:solidFill>
                  <a:srgbClr val="FF0000"/>
                </a:solidFill>
              </a:rPr>
              <a:t>footnotes and</a:t>
            </a:r>
          </a:p>
          <a:p>
            <a:r>
              <a:rPr lang="en-US" b="1" dirty="0">
                <a:solidFill>
                  <a:srgbClr val="FF0000"/>
                </a:solidFill>
              </a:rPr>
              <a:t>examples on</a:t>
            </a:r>
          </a:p>
          <a:p>
            <a:r>
              <a:rPr lang="en-US" b="1" dirty="0">
                <a:solidFill>
                  <a:srgbClr val="FF0000"/>
                </a:solidFill>
              </a:rPr>
              <a:t>Page H-4.1 and</a:t>
            </a:r>
          </a:p>
          <a:p>
            <a:r>
              <a:rPr lang="en-US" b="1" dirty="0">
                <a:solidFill>
                  <a:srgbClr val="FF0000"/>
                </a:solidFill>
              </a:rPr>
              <a:t>H-4.2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830632" y="1529487"/>
            <a:ext cx="1682602" cy="9233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Exception code 08 is applicable</a:t>
            </a:r>
          </a:p>
          <a:p>
            <a:r>
              <a:rPr lang="en-US" b="1" dirty="0">
                <a:solidFill>
                  <a:srgbClr val="FF0000"/>
                </a:solidFill>
              </a:rPr>
              <a:t>for Caldwell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830632" y="3733800"/>
            <a:ext cx="2133600" cy="23083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Note that some codes apply only to certain types of distributions: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rgbClr val="FF0000"/>
                </a:solidFill>
              </a:rPr>
              <a:t>Only IRAs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rgbClr val="FF0000"/>
                </a:solidFill>
              </a:rPr>
              <a:t>Not IRAs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rgbClr val="FF0000"/>
                </a:solidFill>
              </a:rPr>
              <a:t>Qualified retirement plans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D75790-3AA6-49D5-9210-C944C037802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390B8B-F3C9-4450-93E5-E2F1E2B51ADD}"/>
              </a:ext>
            </a:extLst>
          </p:cNvPr>
          <p:cNvSpPr txBox="1"/>
          <p:nvPr/>
        </p:nvSpPr>
        <p:spPr>
          <a:xfrm>
            <a:off x="262063" y="4887962"/>
            <a:ext cx="9367308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For codes 05, 07 and 08, the distributions do not have to be specifically for the stated expenses, </a:t>
            </a:r>
          </a:p>
          <a:p>
            <a:r>
              <a:rPr lang="en-US" b="1" dirty="0">
                <a:solidFill>
                  <a:srgbClr val="FF0000"/>
                </a:solidFill>
              </a:rPr>
              <a:t>but the distribution and the expenses must occur in same tax year (Page H-4.1)</a:t>
            </a:r>
          </a:p>
        </p:txBody>
      </p:sp>
    </p:spTree>
    <p:extLst>
      <p:ext uri="{BB962C8B-B14F-4D97-AF65-F5344CB8AC3E}">
        <p14:creationId xmlns:p14="http://schemas.microsoft.com/office/powerpoint/2010/main" val="58744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367"/>
    </mc:Choice>
    <mc:Fallback xmlns="">
      <p:transition spd="slow" advTm="200367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0CFA44B-6D77-46D1-8613-11C807AAD101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Caldwell education expenses:</a:t>
            </a:r>
          </a:p>
          <a:p>
            <a:pPr marL="576262" lvl="1" indent="0">
              <a:buNone/>
            </a:pPr>
            <a:r>
              <a:rPr lang="en-US" dirty="0"/>
              <a:t>College tuition                                            $10,200</a:t>
            </a:r>
          </a:p>
          <a:p>
            <a:pPr marL="576262" lvl="1" indent="0">
              <a:buNone/>
            </a:pPr>
            <a:r>
              <a:rPr lang="en-US" dirty="0"/>
              <a:t>Books	                                                       </a:t>
            </a:r>
            <a:r>
              <a:rPr lang="en-US" u="sng" dirty="0"/>
              <a:t>    + 275</a:t>
            </a:r>
          </a:p>
          <a:p>
            <a:pPr marL="1090612" lvl="2" indent="0">
              <a:buNone/>
            </a:pPr>
            <a:endParaRPr lang="en-US" sz="2800" dirty="0"/>
          </a:p>
          <a:p>
            <a:pPr marL="576262" lvl="1" indent="0">
              <a:buNone/>
            </a:pPr>
            <a:r>
              <a:rPr lang="en-US" dirty="0"/>
              <a:t>Minus scholarships                                     </a:t>
            </a:r>
            <a:r>
              <a:rPr lang="en-US" u="sng" dirty="0"/>
              <a:t> - 6,700</a:t>
            </a:r>
          </a:p>
          <a:p>
            <a:pPr marL="1090612" lvl="2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Total education expenses </a:t>
            </a:r>
            <a:r>
              <a:rPr lang="en-US" sz="2800" dirty="0"/>
              <a:t>                    </a:t>
            </a:r>
            <a:r>
              <a:rPr lang="en-US" sz="2800" dirty="0">
                <a:solidFill>
                  <a:srgbClr val="FF0000"/>
                </a:solidFill>
              </a:rPr>
              <a:t>$3,775</a:t>
            </a:r>
          </a:p>
          <a:p>
            <a:pPr marL="1090612" lvl="2" indent="0">
              <a:buNone/>
            </a:pPr>
            <a:endParaRPr lang="en-US" sz="2800" dirty="0">
              <a:solidFill>
                <a:srgbClr val="FF0000"/>
              </a:solidFill>
            </a:endParaRPr>
          </a:p>
          <a:p>
            <a:pPr marL="576262" lvl="1" indent="0">
              <a:buNone/>
            </a:pPr>
            <a:r>
              <a:rPr lang="en-US" dirty="0">
                <a:solidFill>
                  <a:srgbClr val="FF0000"/>
                </a:solidFill>
              </a:rPr>
              <a:t>Distribution from IRA                                  $3,500</a:t>
            </a:r>
          </a:p>
          <a:p>
            <a:pPr marL="576262" lvl="1" indent="0">
              <a:buNone/>
            </a:pPr>
            <a:endParaRPr lang="en-US" u="sng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FA3AFD-28CC-4EA0-9CA1-781252666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3" y="28835"/>
            <a:ext cx="10058397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Qualified Education Expenses for Early Distribution Penalty Exception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03D84C-466D-4A9F-8F7D-7C6366716CA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59E79D-D1E6-42D1-80B9-B042EC8C3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1977E2-E68D-456C-8500-83CDB9731B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71C609-0F0D-4841-9F2F-030B3379F104}" type="slidenum">
              <a:rPr lang="en-US" altLang="en-US" smtClean="0"/>
              <a:pPr>
                <a:defRPr/>
              </a:pPr>
              <a:t>85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0760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299"/>
    </mc:Choice>
    <mc:Fallback xmlns="">
      <p:transition spd="slow" advTm="91299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/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1374861" y="1371600"/>
            <a:ext cx="6335116" cy="48937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86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66803" y="28835"/>
            <a:ext cx="10286997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TSO – Entering IRA Distribution on 1099-R Screen </a:t>
            </a:r>
            <a:br>
              <a:rPr lang="en-US" dirty="0"/>
            </a:br>
            <a:r>
              <a:rPr lang="en-US" sz="2700" dirty="0"/>
              <a:t>Federal Section&gt;Income&gt;1099-R&gt;Add or Edit a 1099-R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848600" y="1827392"/>
            <a:ext cx="2971800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Gross amount of distribution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95550" y="2333575"/>
            <a:ext cx="3184270" cy="92333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Taxable amount of distribution;</a:t>
            </a:r>
          </a:p>
          <a:p>
            <a:r>
              <a:rPr lang="en-US" b="1" dirty="0">
                <a:solidFill>
                  <a:srgbClr val="FF0000"/>
                </a:solidFill>
              </a:rPr>
              <a:t>TSO populates based on Box 1;</a:t>
            </a:r>
          </a:p>
          <a:p>
            <a:r>
              <a:rPr lang="en-US" b="1" dirty="0">
                <a:solidFill>
                  <a:srgbClr val="FF0000"/>
                </a:solidFill>
              </a:rPr>
              <a:t>Correct if needed</a:t>
            </a:r>
          </a:p>
        </p:txBody>
      </p:sp>
      <p:cxnSp>
        <p:nvCxnSpPr>
          <p:cNvPr id="8" name="Straight Arrow Connector 7"/>
          <p:cNvCxnSpPr>
            <a:cxnSpLocks/>
            <a:stCxn id="4" idx="1"/>
          </p:cNvCxnSpPr>
          <p:nvPr/>
        </p:nvCxnSpPr>
        <p:spPr>
          <a:xfrm flipH="1" flipV="1">
            <a:off x="5181602" y="1981200"/>
            <a:ext cx="2666998" cy="3085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cxnSpLocks/>
          </p:cNvCxnSpPr>
          <p:nvPr/>
        </p:nvCxnSpPr>
        <p:spPr>
          <a:xfrm flipH="1">
            <a:off x="5181602" y="2496880"/>
            <a:ext cx="2666998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4648200" y="1782316"/>
            <a:ext cx="533401" cy="414408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624875" y="2289676"/>
            <a:ext cx="533401" cy="414408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327766E-6EC7-4D66-B399-5816933FEEE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48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179"/>
    </mc:Choice>
    <mc:Fallback xmlns="">
      <p:transition spd="slow" advTm="50179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1664400" y="1327552"/>
            <a:ext cx="8306039" cy="49195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87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05149" y="28835"/>
            <a:ext cx="10591797" cy="1143000"/>
          </a:xfrm>
        </p:spPr>
        <p:txBody>
          <a:bodyPr>
            <a:normAutofit/>
          </a:bodyPr>
          <a:lstStyle/>
          <a:p>
            <a:r>
              <a:rPr lang="en-US" dirty="0"/>
              <a:t>TSO – Entering IRA Distribution on 1099-R Screen</a:t>
            </a:r>
            <a:br>
              <a:rPr lang="en-US" dirty="0"/>
            </a:br>
            <a:r>
              <a:rPr lang="en-US" sz="2400" dirty="0"/>
              <a:t>Federal Section&gt;Income&gt;1099-R&gt;Add or Edit a 1099-R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58101" y="1600014"/>
            <a:ext cx="2924583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Code 1 for early distribution,</a:t>
            </a:r>
          </a:p>
          <a:p>
            <a:r>
              <a:rPr lang="en-US" b="1" dirty="0">
                <a:solidFill>
                  <a:srgbClr val="FF0000"/>
                </a:solidFill>
              </a:rPr>
              <a:t>no known exception</a:t>
            </a:r>
          </a:p>
        </p:txBody>
      </p:sp>
      <p:cxnSp>
        <p:nvCxnSpPr>
          <p:cNvPr id="11" name="Straight Arrow Connector 10"/>
          <p:cNvCxnSpPr>
            <a:cxnSpLocks/>
          </p:cNvCxnSpPr>
          <p:nvPr/>
        </p:nvCxnSpPr>
        <p:spPr>
          <a:xfrm flipH="1" flipV="1">
            <a:off x="6564429" y="1770824"/>
            <a:ext cx="1093672" cy="1208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6031028" y="1575709"/>
            <a:ext cx="533401" cy="414408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14800" y="2246345"/>
            <a:ext cx="1463606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Check for IRA</a:t>
            </a:r>
          </a:p>
          <a:p>
            <a:r>
              <a:rPr lang="en-US" b="1" dirty="0">
                <a:solidFill>
                  <a:srgbClr val="FF0000"/>
                </a:solidFill>
              </a:rPr>
              <a:t>distribution</a:t>
            </a:r>
          </a:p>
        </p:txBody>
      </p:sp>
      <p:cxnSp>
        <p:nvCxnSpPr>
          <p:cNvPr id="12" name="Straight Arrow Connector 11"/>
          <p:cNvCxnSpPr>
            <a:cxnSpLocks/>
          </p:cNvCxnSpPr>
          <p:nvPr/>
        </p:nvCxnSpPr>
        <p:spPr>
          <a:xfrm flipV="1">
            <a:off x="5578406" y="2362200"/>
            <a:ext cx="493011" cy="1209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6052119" y="2219662"/>
            <a:ext cx="1482904" cy="414408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8A3D84F-05D8-4F90-9C21-03E06BD5E9F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FC1F06-2EEE-407F-AC54-F10055551FC3}"/>
              </a:ext>
            </a:extLst>
          </p:cNvPr>
          <p:cNvSpPr txBox="1"/>
          <p:nvPr/>
        </p:nvSpPr>
        <p:spPr>
          <a:xfrm>
            <a:off x="10582684" y="833281"/>
            <a:ext cx="7041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cont’d</a:t>
            </a:r>
          </a:p>
        </p:txBody>
      </p:sp>
    </p:spTree>
    <p:extLst>
      <p:ext uri="{BB962C8B-B14F-4D97-AF65-F5344CB8AC3E}">
        <p14:creationId xmlns:p14="http://schemas.microsoft.com/office/powerpoint/2010/main" val="217845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37"/>
    </mc:Choice>
    <mc:Fallback xmlns="">
      <p:transition spd="slow" advTm="27037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/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3124200" y="1447800"/>
            <a:ext cx="5362211" cy="46287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88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66803" y="28835"/>
            <a:ext cx="10591797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TSO – Explanation of Form 1099-R Distribution Penalty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01000" y="1905000"/>
            <a:ext cx="184731" cy="369332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/>
          <p:cNvCxnSpPr>
            <a:cxnSpLocks/>
          </p:cNvCxnSpPr>
          <p:nvPr/>
        </p:nvCxnSpPr>
        <p:spPr>
          <a:xfrm flipH="1">
            <a:off x="4267200" y="3467100"/>
            <a:ext cx="6096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876800" y="3287359"/>
            <a:ext cx="3410229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What type of plan did you receive</a:t>
            </a:r>
          </a:p>
          <a:p>
            <a:r>
              <a:rPr lang="en-US" b="1" dirty="0">
                <a:solidFill>
                  <a:srgbClr val="FF0000"/>
                </a:solidFill>
              </a:rPr>
              <a:t>this distribution from?</a:t>
            </a:r>
          </a:p>
        </p:txBody>
      </p:sp>
      <p:sp>
        <p:nvSpPr>
          <p:cNvPr id="16" name="Oval 15"/>
          <p:cNvSpPr/>
          <p:nvPr/>
        </p:nvSpPr>
        <p:spPr>
          <a:xfrm flipV="1">
            <a:off x="3124200" y="3276600"/>
            <a:ext cx="1143000" cy="381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A000A5-FCF8-4A55-B092-8AD09A9B461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7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100"/>
    </mc:Choice>
    <mc:Fallback xmlns="">
      <p:transition spd="slow" advTm="6710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89</a:t>
            </a:fld>
            <a:endParaRPr lang="en-US" alt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1368146" y="1447800"/>
            <a:ext cx="9256057" cy="4495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Early Distribution Penalty on Schedule 2</a:t>
            </a:r>
          </a:p>
        </p:txBody>
      </p:sp>
      <p:sp>
        <p:nvSpPr>
          <p:cNvPr id="7" name="Oval 6"/>
          <p:cNvSpPr/>
          <p:nvPr/>
        </p:nvSpPr>
        <p:spPr>
          <a:xfrm>
            <a:off x="10058399" y="4267200"/>
            <a:ext cx="565803" cy="364746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86600" y="3505200"/>
            <a:ext cx="3986091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TSO calculates penalty before exception</a:t>
            </a:r>
          </a:p>
        </p:txBody>
      </p:sp>
      <p:cxnSp>
        <p:nvCxnSpPr>
          <p:cNvPr id="9" name="Straight Arrow Connector 8"/>
          <p:cNvCxnSpPr>
            <a:cxnSpLocks/>
          </p:cNvCxnSpPr>
          <p:nvPr/>
        </p:nvCxnSpPr>
        <p:spPr>
          <a:xfrm>
            <a:off x="10058399" y="3874532"/>
            <a:ext cx="152401" cy="39266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6E1C8A-2E5D-490D-A46F-686C6E148B6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377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871"/>
    </mc:Choice>
    <mc:Fallback xmlns="">
      <p:transition spd="slow" advTm="6287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AE820BBC-AC8A-41A2-B5A2-A38EDA688333}" type="slidenum">
              <a:rPr lang="en-US" altLang="en-US" smtClean="0"/>
              <a:pPr/>
              <a:t>9</a:t>
            </a:fld>
            <a:endParaRPr lang="en-US" altLang="en-US" dirty="0"/>
          </a:p>
        </p:txBody>
      </p:sp>
      <p:sp>
        <p:nvSpPr>
          <p:cNvPr id="9218" name="Rectangle 2"/>
          <p:cNvSpPr>
            <a:spLocks noGrp="1" noChangeArrowheads="1"/>
          </p:cNvSpPr>
          <p:nvPr>
            <p:ph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en-GB" altLang="en-US" dirty="0"/>
              <a:t>Married on last day of year</a:t>
            </a:r>
          </a:p>
          <a:p>
            <a:pPr lvl="1"/>
            <a:r>
              <a:rPr lang="en-GB" altLang="en-US" dirty="0"/>
              <a:t>Married and living together</a:t>
            </a:r>
          </a:p>
          <a:p>
            <a:pPr lvl="1"/>
            <a:r>
              <a:rPr lang="en-GB" altLang="en-US" dirty="0"/>
              <a:t>Living apart but not legally separated or divorced</a:t>
            </a:r>
          </a:p>
          <a:p>
            <a:pPr lvl="1"/>
            <a:r>
              <a:rPr lang="en-GB" altLang="en-US" dirty="0"/>
              <a:t>Separated but divorce decree not final</a:t>
            </a:r>
          </a:p>
          <a:p>
            <a:pPr lvl="1"/>
            <a:r>
              <a:rPr lang="en-GB" altLang="en-US" dirty="0"/>
              <a:t>Common law marriage does not apply in NJ </a:t>
            </a:r>
          </a:p>
          <a:p>
            <a:r>
              <a:rPr lang="en-GB" altLang="en-US" dirty="0"/>
              <a:t>Spouse died during current year/not remarried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altLang="en-US" dirty="0"/>
              <a:t>Generally, most advantageous filing status</a:t>
            </a:r>
          </a:p>
        </p:txBody>
      </p:sp>
      <p:sp>
        <p:nvSpPr>
          <p:cNvPr id="23554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Married Filing Jointly (MFJ)</a:t>
            </a:r>
          </a:p>
        </p:txBody>
      </p:sp>
      <p:sp>
        <p:nvSpPr>
          <p:cNvPr id="23558" name="Text Box 3"/>
          <p:cNvSpPr txBox="1">
            <a:spLocks noChangeArrowheads="1"/>
          </p:cNvSpPr>
          <p:nvPr/>
        </p:nvSpPr>
        <p:spPr bwMode="auto">
          <a:xfrm>
            <a:off x="8229600" y="6096003"/>
            <a:ext cx="1828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rgbClr val="67202F"/>
              </a:buClr>
              <a:buSzPct val="90000"/>
              <a:buFont typeface="Calibri" panose="020F0502020204030204" pitchFamily="34" charset="0"/>
              <a:buChar char="●"/>
              <a:defRPr sz="40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984807"/>
              </a:buClr>
              <a:buFont typeface="Calibri" panose="020F0502020204030204" pitchFamily="34" charset="0"/>
              <a:buChar char="−"/>
              <a:defRPr sz="36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215968"/>
              </a:buClr>
              <a:buSzPct val="120000"/>
              <a:buFont typeface="Calibri" panose="020F0502020204030204" pitchFamily="34" charset="0"/>
              <a:buChar char="▪"/>
              <a:defRPr sz="32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ts val="500"/>
              </a:spcBef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ts val="500"/>
              </a:spcBef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dirty="0">
              <a:solidFill>
                <a:srgbClr val="3333FF"/>
              </a:solidFill>
              <a:cs typeface="Calibri" panose="020F050202020403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60998C-6464-47FD-B03C-FBA77D147EB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080091"/>
      </p:ext>
    </p:extLst>
  </p:cSld>
  <p:clrMapOvr>
    <a:masterClrMapping/>
  </p:clrMapOvr>
  <p:transition advTm="104770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90</a:t>
            </a:fld>
            <a:endParaRPr lang="en-US" alt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3048000" y="1371600"/>
            <a:ext cx="6233902" cy="46651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14399" y="0"/>
            <a:ext cx="10668001" cy="1143000"/>
          </a:xfrm>
        </p:spPr>
        <p:txBody>
          <a:bodyPr>
            <a:normAutofit fontScale="90000"/>
          </a:bodyPr>
          <a:lstStyle/>
          <a:p>
            <a:r>
              <a:rPr lang="en-US" sz="3800" dirty="0"/>
              <a:t>TSO - Exception to Early Distribution Penalty on Form 5329</a:t>
            </a:r>
            <a:br>
              <a:rPr lang="en-US" sz="3800" dirty="0"/>
            </a:br>
            <a:r>
              <a:rPr lang="en-US" sz="2700" dirty="0"/>
              <a:t>Federal Section&gt;Other Taxes&gt;Tax on Early Distribution</a:t>
            </a:r>
          </a:p>
        </p:txBody>
      </p:sp>
      <p:sp>
        <p:nvSpPr>
          <p:cNvPr id="7" name="Oval 6"/>
          <p:cNvSpPr/>
          <p:nvPr/>
        </p:nvSpPr>
        <p:spPr>
          <a:xfrm>
            <a:off x="3057098" y="4343400"/>
            <a:ext cx="524301" cy="440946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094522" y="5012946"/>
            <a:ext cx="1401277" cy="321054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48200" y="4415014"/>
            <a:ext cx="4003660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Early distribution not subject to 10% tax</a:t>
            </a:r>
          </a:p>
        </p:txBody>
      </p:sp>
      <p:cxnSp>
        <p:nvCxnSpPr>
          <p:cNvPr id="10" name="Straight Arrow Connector 9"/>
          <p:cNvCxnSpPr>
            <a:cxnSpLocks/>
          </p:cNvCxnSpPr>
          <p:nvPr/>
        </p:nvCxnSpPr>
        <p:spPr>
          <a:xfrm flipH="1">
            <a:off x="3581399" y="4563873"/>
            <a:ext cx="1066801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728765" y="4988807"/>
            <a:ext cx="2189382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Reason for exception</a:t>
            </a:r>
          </a:p>
        </p:txBody>
      </p:sp>
      <p:cxnSp>
        <p:nvCxnSpPr>
          <p:cNvPr id="13" name="Straight Arrow Connector 12"/>
          <p:cNvCxnSpPr>
            <a:cxnSpLocks/>
          </p:cNvCxnSpPr>
          <p:nvPr/>
        </p:nvCxnSpPr>
        <p:spPr>
          <a:xfrm flipH="1" flipV="1">
            <a:off x="4495799" y="5086905"/>
            <a:ext cx="1232966" cy="1312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6718E2-1E97-4E62-B7B7-B0A903BD7AD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82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266"/>
    </mc:Choice>
    <mc:Fallback xmlns="">
      <p:transition spd="slow" advTm="146266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TSO - Student Activity</a:t>
            </a:r>
            <a:br>
              <a:rPr lang="en-US" dirty="0"/>
            </a:br>
            <a:r>
              <a:rPr lang="en-US" sz="2700" dirty="0"/>
              <a:t>Federal Section&gt;Income&gt;1099-R&gt;Add or Edit a 1099-R</a:t>
            </a:r>
            <a:br>
              <a:rPr lang="en-US" sz="2700" dirty="0"/>
            </a:br>
            <a:r>
              <a:rPr lang="en-US" sz="2700" dirty="0"/>
              <a:t>Federal Section&gt;Other Taxes&gt;Tax on Early Distribution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580859"/>
            <a:ext cx="9753600" cy="4413193"/>
          </a:xfrm>
        </p:spPr>
        <p:txBody>
          <a:bodyPr>
            <a:normAutofit/>
          </a:bodyPr>
          <a:lstStyle/>
          <a:p>
            <a:r>
              <a:rPr lang="en-US" dirty="0"/>
              <a:t>Pause the slide show</a:t>
            </a:r>
          </a:p>
          <a:p>
            <a:r>
              <a:rPr lang="en-US" dirty="0"/>
              <a:t>Enter the Liberty Trust Corp IRA Distribution 1099-R into TSO (Step 5)</a:t>
            </a:r>
          </a:p>
          <a:p>
            <a:r>
              <a:rPr lang="en-US" dirty="0"/>
              <a:t>Request an exemption for the 10% early distribution penalty on the Form 5329 screen (Step 5a)</a:t>
            </a:r>
          </a:p>
          <a:p>
            <a:r>
              <a:rPr lang="en-US" dirty="0"/>
              <a:t>Check the Federal and NJ refund monitors as you do each step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00803"/>
            <a:ext cx="4114800" cy="301625"/>
          </a:xfrm>
        </p:spPr>
        <p:txBody>
          <a:bodyPr/>
          <a:lstStyle/>
          <a:p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251E97C6-B5EA-4059-8D5E-F0990EFE7977}" type="slidenum">
              <a:rPr lang="en-US" smtClean="0"/>
              <a:pPr/>
              <a:t>91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045D13-5111-42E2-AF44-902063F71A9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437058"/>
      </p:ext>
    </p:extLst>
  </p:cSld>
  <p:clrMapOvr>
    <a:masterClrMapping/>
  </p:clrMapOvr>
  <p:transition advTm="69792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92</a:t>
            </a:fld>
            <a:endParaRPr lang="en-US" alt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2"/>
          </p:nvPr>
        </p:nvPicPr>
        <p:blipFill rotWithShape="1">
          <a:blip r:embed="rId2"/>
          <a:srcRect b="2840"/>
          <a:stretch/>
        </p:blipFill>
        <p:spPr>
          <a:xfrm>
            <a:off x="2057400" y="1447800"/>
            <a:ext cx="7595124" cy="4419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TSO – Exception for Early Distribution Penalty on Form 5329</a:t>
            </a:r>
          </a:p>
        </p:txBody>
      </p:sp>
      <p:sp>
        <p:nvSpPr>
          <p:cNvPr id="7" name="Oval 6"/>
          <p:cNvSpPr/>
          <p:nvPr/>
        </p:nvSpPr>
        <p:spPr>
          <a:xfrm flipV="1">
            <a:off x="6019801" y="4876800"/>
            <a:ext cx="533400" cy="304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8991600" y="4893054"/>
            <a:ext cx="660924" cy="288546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03408" y="4231503"/>
            <a:ext cx="2699585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Reason code for exception</a:t>
            </a:r>
          </a:p>
        </p:txBody>
      </p:sp>
      <p:cxnSp>
        <p:nvCxnSpPr>
          <p:cNvPr id="10" name="Straight Arrow Connector 9"/>
          <p:cNvCxnSpPr>
            <a:cxnSpLocks/>
          </p:cNvCxnSpPr>
          <p:nvPr/>
        </p:nvCxnSpPr>
        <p:spPr>
          <a:xfrm>
            <a:off x="6269415" y="4621868"/>
            <a:ext cx="17086" cy="2549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9902138" y="4231503"/>
            <a:ext cx="2009770" cy="9233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Amount not subject to 10% penalty</a:t>
            </a:r>
          </a:p>
        </p:txBody>
      </p:sp>
      <p:cxnSp>
        <p:nvCxnSpPr>
          <p:cNvPr id="13" name="Straight Arrow Connector 12"/>
          <p:cNvCxnSpPr>
            <a:cxnSpLocks/>
            <a:endCxn id="8" idx="7"/>
          </p:cNvCxnSpPr>
          <p:nvPr/>
        </p:nvCxnSpPr>
        <p:spPr>
          <a:xfrm flipH="1">
            <a:off x="9555734" y="4419600"/>
            <a:ext cx="346404" cy="51571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7CDC5-3ED1-4DA0-9093-0452FB0DA74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21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777"/>
    </mc:Choice>
    <mc:Fallback xmlns="">
      <p:transition spd="slow" advTm="40777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2895600" y="1371600"/>
            <a:ext cx="5529209" cy="49024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93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TSO - IRA Distribution on Federal 1040</a:t>
            </a:r>
          </a:p>
        </p:txBody>
      </p:sp>
      <p:sp>
        <p:nvSpPr>
          <p:cNvPr id="7" name="Oval 6"/>
          <p:cNvSpPr/>
          <p:nvPr/>
        </p:nvSpPr>
        <p:spPr>
          <a:xfrm>
            <a:off x="7853309" y="4809783"/>
            <a:ext cx="571500" cy="143218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49679" y="4696726"/>
            <a:ext cx="1642437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IRA distribution</a:t>
            </a:r>
          </a:p>
        </p:txBody>
      </p:sp>
      <p:cxnSp>
        <p:nvCxnSpPr>
          <p:cNvPr id="9" name="Straight Arrow Connector 8"/>
          <p:cNvCxnSpPr>
            <a:endCxn id="7" idx="6"/>
          </p:cNvCxnSpPr>
          <p:nvPr/>
        </p:nvCxnSpPr>
        <p:spPr>
          <a:xfrm flipH="1">
            <a:off x="8424809" y="4881392"/>
            <a:ext cx="52487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4C7E81-9404-4F8F-800C-D93562067B4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21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47"/>
    </mc:Choice>
    <mc:Fallback xmlns="">
      <p:transition spd="slow" advTm="19647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94</a:t>
            </a:fld>
            <a:endParaRPr lang="en-US" alt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3810000" y="1411096"/>
            <a:ext cx="3954743" cy="49454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TSO – IRA Distribution on NJ 1040</a:t>
            </a:r>
          </a:p>
        </p:txBody>
      </p:sp>
      <p:sp>
        <p:nvSpPr>
          <p:cNvPr id="7" name="Oval 6"/>
          <p:cNvSpPr/>
          <p:nvPr/>
        </p:nvSpPr>
        <p:spPr>
          <a:xfrm>
            <a:off x="7270239" y="2590800"/>
            <a:ext cx="498515" cy="283951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18687" y="2409609"/>
            <a:ext cx="1642437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IRA distribution</a:t>
            </a:r>
          </a:p>
        </p:txBody>
      </p:sp>
      <p:cxnSp>
        <p:nvCxnSpPr>
          <p:cNvPr id="9" name="Straight Arrow Connector 8"/>
          <p:cNvCxnSpPr>
            <a:cxnSpLocks/>
          </p:cNvCxnSpPr>
          <p:nvPr/>
        </p:nvCxnSpPr>
        <p:spPr>
          <a:xfrm flipH="1" flipV="1">
            <a:off x="7764743" y="2732775"/>
            <a:ext cx="553944" cy="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AE1635-481A-4D19-9AAD-00FDDAEBB3A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38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47"/>
    </mc:Choice>
    <mc:Fallback xmlns="">
      <p:transition spd="slow" advTm="14547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7C917223-E735-42DE-AC92-3C918B9996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D2D0EF8-F823-45B5-80D6-B3AB58DC8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en-US" dirty="0"/>
              <a:t>Scenario Step 6</a:t>
            </a:r>
            <a:br>
              <a:rPr lang="en-US" dirty="0"/>
            </a:br>
            <a:r>
              <a:rPr lang="en-US" dirty="0"/>
              <a:t>Jury Duty Pay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823BE5-7965-46F0-A7B4-F684181477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40B4E5-12D8-4BB9-A7E2-7D4CE712C2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71C609-0F0D-4841-9F2F-030B3379F104}" type="slidenum">
              <a:rPr lang="en-US" altLang="en-US" smtClean="0"/>
              <a:pPr>
                <a:defRPr/>
              </a:pPr>
              <a:t>95</a:t>
            </a:fld>
            <a:endParaRPr lang="en-US" alt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283B50B-A315-4E25-9994-25B940C6379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83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63"/>
    </mc:Choice>
    <mc:Fallback xmlns="">
      <p:transition spd="slow" advTm="22263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96</a:t>
            </a:fld>
            <a:endParaRPr lang="en-US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1278833" y="1524000"/>
            <a:ext cx="9753600" cy="426079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Jury duty pay reported as Other Income</a:t>
            </a:r>
          </a:p>
          <a:p>
            <a:pPr lvl="1"/>
            <a:r>
              <a:rPr lang="en-US" dirty="0"/>
              <a:t>No tax form may be issued if amount is &lt; $600, but income must still be reported</a:t>
            </a:r>
          </a:p>
          <a:p>
            <a:r>
              <a:rPr lang="en-US" dirty="0"/>
              <a:t>If employee salary is paid during jury duty, employer may require that some or all of jury duty pay be repaid to employer</a:t>
            </a:r>
          </a:p>
          <a:p>
            <a:pPr lvl="1"/>
            <a:r>
              <a:rPr lang="en-US" dirty="0"/>
              <a:t>Amount repaid to employer may be claimed as an Adjustment to Income</a:t>
            </a:r>
          </a:p>
          <a:p>
            <a:pPr lvl="2"/>
            <a:r>
              <a:rPr lang="en-US" dirty="0"/>
              <a:t>Covered later in Adjustment section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Jury Duty Pay and Repayment of Jury Duty Pay to Employer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54190E-7647-4BDE-98FF-4EEF5E43D70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37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562"/>
    </mc:Choice>
    <mc:Fallback xmlns="">
      <p:transition spd="slow" advTm="87562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TSO - Jury Duty Pay as Other Income</a:t>
            </a:r>
            <a:br>
              <a:rPr lang="en-US" dirty="0"/>
            </a:br>
            <a:r>
              <a:rPr lang="en-US" sz="2700" dirty="0"/>
              <a:t>Federal Section&gt;Less Common Income&gt;Other Income Not Reported Elsewhere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38400" y="1442099"/>
            <a:ext cx="7239000" cy="46846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00803"/>
            <a:ext cx="4114800" cy="301625"/>
          </a:xfrm>
        </p:spPr>
        <p:txBody>
          <a:bodyPr/>
          <a:lstStyle/>
          <a:p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251E97C6-B5EA-4059-8D5E-F0990EFE7977}" type="slidenum">
              <a:rPr lang="en-US" smtClean="0"/>
              <a:pPr/>
              <a:t>97</a:t>
            </a:fld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2590800" y="3640132"/>
            <a:ext cx="525650" cy="322268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67200" y="3657600"/>
            <a:ext cx="1460721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Jury duty pay</a:t>
            </a:r>
          </a:p>
        </p:txBody>
      </p:sp>
      <p:cxnSp>
        <p:nvCxnSpPr>
          <p:cNvPr id="9" name="Straight Arrow Connector 8"/>
          <p:cNvCxnSpPr>
            <a:cxnSpLocks/>
          </p:cNvCxnSpPr>
          <p:nvPr/>
        </p:nvCxnSpPr>
        <p:spPr>
          <a:xfrm flipH="1">
            <a:off x="3200400" y="3810000"/>
            <a:ext cx="10668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B0B448-0FA4-4B3B-A959-B6FE034A5C8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763294"/>
      </p:ext>
    </p:extLst>
  </p:cSld>
  <p:clrMapOvr>
    <a:masterClrMapping/>
  </p:clrMapOvr>
  <p:transition advTm="40897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251E97C6-B5EA-4059-8D5E-F0990EFE7977}" type="slidenum">
              <a:rPr lang="en-US" smtClean="0"/>
              <a:pPr/>
              <a:t>98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Pause the slide show</a:t>
            </a:r>
          </a:p>
          <a:p>
            <a:r>
              <a:rPr lang="en-US" dirty="0"/>
              <a:t>Enter the jury duty pay Caldwell received into TSO (Step 6)</a:t>
            </a:r>
          </a:p>
          <a:p>
            <a:r>
              <a:rPr lang="en-US" dirty="0"/>
              <a:t>Check the Federal and NJ refund monitors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3" y="28835"/>
            <a:ext cx="9372597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TSO - Student Activity</a:t>
            </a:r>
            <a:br>
              <a:rPr lang="en-US" dirty="0"/>
            </a:br>
            <a:r>
              <a:rPr lang="en-US" sz="2700" dirty="0"/>
              <a:t>Federal Section&gt;Less Common Income&gt;Other Income Not Reported Elsewhere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89CCDE-4597-4829-908B-8A0CFC5822B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2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25"/>
    </mc:Choice>
    <mc:Fallback xmlns="">
      <p:transition spd="slow" advTm="10125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NJ Core Caldwell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99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TSO - Jury Duty Pay on Schedule 1, Part I</a:t>
            </a:r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quarter" idx="4294967295"/>
          </p:nvPr>
        </p:nvPicPr>
        <p:blipFill>
          <a:blip r:embed="rId3"/>
          <a:stretch>
            <a:fillRect/>
          </a:stretch>
        </p:blipFill>
        <p:spPr>
          <a:xfrm>
            <a:off x="2276268" y="2043103"/>
            <a:ext cx="8864284" cy="39687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8154112" y="5870232"/>
            <a:ext cx="2227148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Total of all Additional</a:t>
            </a:r>
          </a:p>
          <a:p>
            <a:r>
              <a:rPr lang="en-US" b="1" dirty="0">
                <a:solidFill>
                  <a:srgbClr val="FF0000"/>
                </a:solidFill>
              </a:rPr>
              <a:t>Income</a:t>
            </a:r>
          </a:p>
        </p:txBody>
      </p:sp>
      <p:cxnSp>
        <p:nvCxnSpPr>
          <p:cNvPr id="11" name="Straight Arrow Connector 10"/>
          <p:cNvCxnSpPr>
            <a:cxnSpLocks/>
          </p:cNvCxnSpPr>
          <p:nvPr/>
        </p:nvCxnSpPr>
        <p:spPr>
          <a:xfrm flipV="1">
            <a:off x="10381260" y="5914164"/>
            <a:ext cx="331183" cy="19537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10712443" y="5770947"/>
            <a:ext cx="571500" cy="28643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5660071" y="5293151"/>
            <a:ext cx="2096678" cy="414408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81652" y="4672851"/>
            <a:ext cx="2256965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Type of Other Income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5813241" y="5067113"/>
            <a:ext cx="258514" cy="2566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9144000" y="5001105"/>
            <a:ext cx="1460721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Jury duty pay</a:t>
            </a:r>
          </a:p>
        </p:txBody>
      </p:sp>
      <p:sp>
        <p:nvSpPr>
          <p:cNvPr id="20" name="Oval 19"/>
          <p:cNvSpPr/>
          <p:nvPr/>
        </p:nvSpPr>
        <p:spPr>
          <a:xfrm>
            <a:off x="10712442" y="5482401"/>
            <a:ext cx="502405" cy="288546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21" name="Straight Arrow Connector 20"/>
          <p:cNvCxnSpPr>
            <a:cxnSpLocks/>
          </p:cNvCxnSpPr>
          <p:nvPr/>
        </p:nvCxnSpPr>
        <p:spPr>
          <a:xfrm>
            <a:off x="9915732" y="5422548"/>
            <a:ext cx="810370" cy="16377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1446B93-2CE0-47B8-8272-9883D38B8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11-12-2020 v0.92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50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211"/>
    </mc:Choice>
    <mc:Fallback xmlns="">
      <p:transition spd="slow" advTm="37211"/>
    </mc:Fallback>
  </mc:AlternateContent>
</p:sld>
</file>

<file path=ppt/theme/theme1.xml><?xml version="1.0" encoding="utf-8"?>
<a:theme xmlns:a="http://schemas.openxmlformats.org/drawingml/2006/main" name="AARPF PPTX Template W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ARPF PPTX Template Wide v2.potx" id="{A309F09A-D3F6-47D0-BBBB-3A71145426D5}" vid="{CFB015DD-FEA0-48F6-AF59-C346941A5F6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AARPF PPTX Template Wide v2</Template>
  <TotalTime>0</TotalTime>
  <Words>12598</Words>
  <Application>Microsoft Office PowerPoint</Application>
  <PresentationFormat>Widescreen</PresentationFormat>
  <Paragraphs>2321</Paragraphs>
  <Slides>270</Slides>
  <Notes>152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270</vt:i4>
      </vt:variant>
    </vt:vector>
  </HeadingPairs>
  <TitlesOfParts>
    <vt:vector size="277" baseType="lpstr">
      <vt:lpstr>Arial</vt:lpstr>
      <vt:lpstr>Arial Narrow</vt:lpstr>
      <vt:lpstr>Calibri</vt:lpstr>
      <vt:lpstr>Cambria</vt:lpstr>
      <vt:lpstr>Verdana</vt:lpstr>
      <vt:lpstr>Wingdings</vt:lpstr>
      <vt:lpstr>AARPF PPTX Template Wide</vt:lpstr>
      <vt:lpstr>Young Married Couple</vt:lpstr>
      <vt:lpstr>Young Married Couple</vt:lpstr>
      <vt:lpstr>Young Married Couple                                     cont’d</vt:lpstr>
      <vt:lpstr>Basic Information</vt:lpstr>
      <vt:lpstr>Scenario Step 0 Basic Information</vt:lpstr>
      <vt:lpstr>Five Choices for Filing Status</vt:lpstr>
      <vt:lpstr>Decision Tree for Determination of Filing Status – Pub 4012 Page B-8</vt:lpstr>
      <vt:lpstr>Interview Tips for Determining Filing Status - Pub 4012 Page B-9</vt:lpstr>
      <vt:lpstr>Married Filing Jointly (MFJ)</vt:lpstr>
      <vt:lpstr>Married Filing Separately (MFS)</vt:lpstr>
      <vt:lpstr>MFS - Disadvantages</vt:lpstr>
      <vt:lpstr>Qualifying Widow(er) (QW)</vt:lpstr>
      <vt:lpstr>TSO – Entering Filing Status Basic Information&gt;Filing Status</vt:lpstr>
      <vt:lpstr>TSO – Entering Personal Information for Ray Caldwell  Basic Information&gt;Personal Information</vt:lpstr>
      <vt:lpstr>TSO – Entering Personal Information for Mallory Hughes Basic Information&gt;Personal Information</vt:lpstr>
      <vt:lpstr>TSO – Entering Personal Information for Taxpayer and Spouse   Basic Information&gt;Personal Information                                                                                 </vt:lpstr>
      <vt:lpstr>Enter Additional Personal Info on NJ Checklist</vt:lpstr>
      <vt:lpstr>TSO - Student Activity Basic Information&gt;Filing Status and Personal Information</vt:lpstr>
      <vt:lpstr>Dependent Exemption</vt:lpstr>
      <vt:lpstr>Tests to be a Qualifying Relative – Pub 4012 Page C-1</vt:lpstr>
      <vt:lpstr>Other Dependency Charts/Tools</vt:lpstr>
      <vt:lpstr>Dependency and Filing Requirement for Jason Caldwell</vt:lpstr>
      <vt:lpstr>TSO – Entering Dependent Information Basic Information&gt;Dependents/Qualifying Persons</vt:lpstr>
      <vt:lpstr>Dependency and Filing Requirement for Nancy Hughes</vt:lpstr>
      <vt:lpstr>TSO – Entering Dependent Information Basic Information&gt;Dependents/Qualifying Persons</vt:lpstr>
      <vt:lpstr>TSO - Student Activity Basic Information&gt;Dependents/Qualifying Persons</vt:lpstr>
      <vt:lpstr>Income</vt:lpstr>
      <vt:lpstr>Scenario Step 1 W-2 Carson County School District</vt:lpstr>
      <vt:lpstr>Form W-2 for Carson County School District </vt:lpstr>
      <vt:lpstr>Information on Carson County School District W-2 Not on Previous  W-2s   </vt:lpstr>
      <vt:lpstr>Information on Carson County School District W-2 Not on Previous W-2s                                                                           </vt:lpstr>
      <vt:lpstr>Information on Carson County School District W-2 Not on Previous W-2s</vt:lpstr>
      <vt:lpstr>Information on Carson County School District W-2 Not on Previous W-2s</vt:lpstr>
      <vt:lpstr>Pre-Tax (Federal)/Post-Tax (NJ) Medical on NJ Checklist</vt:lpstr>
      <vt:lpstr>TSO - Entering W-2 Federal Section&gt;Income&gt;W-2</vt:lpstr>
      <vt:lpstr>TSO - Entering W-2 Federal Section&gt;Income&gt;W-2                                          </vt:lpstr>
      <vt:lpstr>TSO - Entering W-2 Federal Section&gt;Income&gt;W-2                                           </vt:lpstr>
      <vt:lpstr>TSO - Warning Messages Regarding W-2</vt:lpstr>
      <vt:lpstr>TSO - Student Activity Federal Section&gt;Income&gt;W-2</vt:lpstr>
      <vt:lpstr>TSO - Wages on Federal 1040                                    </vt:lpstr>
      <vt:lpstr>TSO - Wages on NJ 1040                                    </vt:lpstr>
      <vt:lpstr>Scenario Step 2 W-2 Second Street Bar</vt:lpstr>
      <vt:lpstr>Form W-2 for Second Street Bar </vt:lpstr>
      <vt:lpstr>Tip Income</vt:lpstr>
      <vt:lpstr>Tip Income                                                           cont’d</vt:lpstr>
      <vt:lpstr>Tips Entered in TSO</vt:lpstr>
      <vt:lpstr>TSO - Entering W-2 for Second Street Bar Federal Section&gt;Income&gt;W-2</vt:lpstr>
      <vt:lpstr>TSO - Entering W-2 for Second Street Bar  Federal Section&gt;Income&gt;W-2                                      </vt:lpstr>
      <vt:lpstr>TSO - Entering W-2 for Second Street Bar  Federal Section&gt;Income&gt;W-2                                            </vt:lpstr>
      <vt:lpstr>Excess Unemployment (UI), Disability (DI) and Family Leave Withholdings (FLI)</vt:lpstr>
      <vt:lpstr>TSO - Student Activity Federal Section&gt;Income&gt;W-2</vt:lpstr>
      <vt:lpstr>TSO – Calculating Excess UI, DI, and FLI on NJ Form 2450</vt:lpstr>
      <vt:lpstr>TSO - Credits for Excess UI, DI, and FLI Withholdings on NJ 1040</vt:lpstr>
      <vt:lpstr>Scenario Step 3 Interest Acme Financial Corporation </vt:lpstr>
      <vt:lpstr>Tax-Exempt Interest on 1099-INT      </vt:lpstr>
      <vt:lpstr>Tax-Exempt Interest</vt:lpstr>
      <vt:lpstr>Tax-Exempt Interest</vt:lpstr>
      <vt:lpstr>TSO – Entering 1099-INT Federal Section&gt;Income&gt;1099-DIV,INT,OID&gt;Interest or Dividend Income&gt;Interest Income, Form 1099-INT</vt:lpstr>
      <vt:lpstr>TSO – Entering 1099-INT                                                    Federal Section&gt;Income&gt;Interest and Dividends&gt;Interest or Dividend Income&gt; Interest Income, Form 1099-INT</vt:lpstr>
      <vt:lpstr>TSO – Taxable Interest on Other States’ Obligations Federal Section&gt;Income&gt;Interest and Dividends&gt;Interest or Dividend Income&gt; Interest Income, Form 1099-INT&gt;Taxable State Interest Item</vt:lpstr>
      <vt:lpstr>TSO - Student Activity Federal Section&gt;Income&gt;Interest and Dividends&gt;Interest or Dividend Income&gt; Interest Income, Form 1099-INT</vt:lpstr>
      <vt:lpstr>TSO – Tax-Exempt Interest on Federal 1040</vt:lpstr>
      <vt:lpstr>TSO – Taxable and Tax-Exempt Interest on NJ 1040</vt:lpstr>
      <vt:lpstr>Scenario Step 4 Dividends Ace Financial Corp</vt:lpstr>
      <vt:lpstr>Income: Dividends</vt:lpstr>
      <vt:lpstr>Dividends on 1099-DIV</vt:lpstr>
      <vt:lpstr>Dividends</vt:lpstr>
      <vt:lpstr>Dividends                                                           cont’d</vt:lpstr>
      <vt:lpstr>Dividends                                                           cont’d</vt:lpstr>
      <vt:lpstr>Specified Private Activity Bond Interest Dividends on Form 6251</vt:lpstr>
      <vt:lpstr>Dividends                                                           cont’d</vt:lpstr>
      <vt:lpstr>Taxability of Caldwell Exempt-Interest Dividends for NJ</vt:lpstr>
      <vt:lpstr>TSO – Entering 1099-DIV                                                   Federal Section&gt;Income&gt;1099-DIV,INT,OID&gt;Interest or Dividend Income&gt; Dividend Income, Form 1099-DIV</vt:lpstr>
      <vt:lpstr>TSO – Entering 1099-DIV                                               Federal Section&gt;Income&gt;1099-DIV,INT,OID&gt;Interest or Dividend Income&gt; Dividend Income, Form 1099-DIV</vt:lpstr>
      <vt:lpstr>TSO – Entering 1099-DIV Federal Section&gt;Income&gt;1099-DIV,INT,OID&gt;Interest or Dividend Income&gt; Dividend Income, Form 1099-DIV&gt;Taxable State Interest Item                                                             </vt:lpstr>
      <vt:lpstr>TSO - Student Activity Federal Section&gt;Income&gt;1099-DIV,INT,OID&gt;Interest or Dividend  Income&gt; Dividend Income, Form 1099-DIV</vt:lpstr>
      <vt:lpstr>TSO – Dividends on Schedule B</vt:lpstr>
      <vt:lpstr>TSO – Dividends and Capital Gains Distributions on Federal 1040</vt:lpstr>
      <vt:lpstr>TSO – Dividends, Taxable Interest, and Capital Gains Distributions on NJ 1040</vt:lpstr>
      <vt:lpstr>Scenario Step 5 IRA Distribution</vt:lpstr>
      <vt:lpstr>1099-R Box 7 Codes</vt:lpstr>
      <vt:lpstr>IRA Distribution on 1099-R</vt:lpstr>
      <vt:lpstr>Early Distribution from IRA</vt:lpstr>
      <vt:lpstr>Exceptions to Early Distribution Penalty (Pub 4012 Page H-5)</vt:lpstr>
      <vt:lpstr>Qualified Education Expenses for Early Distribution Penalty Exception</vt:lpstr>
      <vt:lpstr>TSO – Entering IRA Distribution on 1099-R Screen  Federal Section&gt;Income&gt;1099-R&gt;Add or Edit a 1099-R  </vt:lpstr>
      <vt:lpstr>TSO – Entering IRA Distribution on 1099-R Screen Federal Section&gt;Income&gt;1099-R&gt;Add or Edit a 1099-R  </vt:lpstr>
      <vt:lpstr>TSO – Explanation of Form 1099-R Distribution Penalty </vt:lpstr>
      <vt:lpstr>Early Distribution Penalty on Schedule 2</vt:lpstr>
      <vt:lpstr>TSO - Exception to Early Distribution Penalty on Form 5329 Federal Section&gt;Other Taxes&gt;Tax on Early Distribution</vt:lpstr>
      <vt:lpstr>TSO - Student Activity Federal Section&gt;Income&gt;1099-R&gt;Add or Edit a 1099-R Federal Section&gt;Other Taxes&gt;Tax on Early Distribution</vt:lpstr>
      <vt:lpstr>TSO – Exception for Early Distribution Penalty on Form 5329</vt:lpstr>
      <vt:lpstr>TSO - IRA Distribution on Federal 1040</vt:lpstr>
      <vt:lpstr>TSO – IRA Distribution on NJ 1040</vt:lpstr>
      <vt:lpstr>Scenario Step 6 Jury Duty Pay</vt:lpstr>
      <vt:lpstr>Jury Duty Pay and Repayment of Jury Duty Pay to Employer</vt:lpstr>
      <vt:lpstr>TSO - Jury Duty Pay as Other Income Federal Section&gt;Less Common Income&gt;Other Income Not Reported Elsewhere</vt:lpstr>
      <vt:lpstr>TSO - Student Activity Federal Section&gt;Less Common Income&gt;Other Income Not Reported Elsewhere</vt:lpstr>
      <vt:lpstr>TSO - Jury Duty Pay on Schedule 1, Part I</vt:lpstr>
      <vt:lpstr>TSO - Jury Duty Pay on Federal 1040</vt:lpstr>
      <vt:lpstr>TSO - Jury Duty Pay on NJ 1040</vt:lpstr>
      <vt:lpstr>Scenario Step 7 Self-Employment Income</vt:lpstr>
      <vt:lpstr>Self-Employment Income</vt:lpstr>
      <vt:lpstr>What is Considered a Business?</vt:lpstr>
      <vt:lpstr>What is Income Producing, But Not Considered a Business?</vt:lpstr>
      <vt:lpstr>Hobbies/Activities Not Entered Into for Profit</vt:lpstr>
      <vt:lpstr>Requirements for Business Income To Be In Scope</vt:lpstr>
      <vt:lpstr>Requirements for Business Income To Be In Scope</vt:lpstr>
      <vt:lpstr>Scenario Step 7a 1099-MISC</vt:lpstr>
      <vt:lpstr>Form 1099-MISC</vt:lpstr>
      <vt:lpstr>Entering Income Reported on 1099-MISC</vt:lpstr>
      <vt:lpstr>Types of Income Reported on 1099-MISC</vt:lpstr>
      <vt:lpstr>TSO – Entering Self-Employment Income Reported on a 1099-MISC Federal Section&gt;Income&gt;1099-MISC</vt:lpstr>
      <vt:lpstr>TSO – Entering Self-Employment Income Reported on a 1099-MISC                                                                       Federal Section&gt;Income&gt;1099-MISC</vt:lpstr>
      <vt:lpstr>TSO – Creates a Schedule C</vt:lpstr>
      <vt:lpstr>TSO - Student Activity Federal Section&gt;Income&gt;Form 1099-MISC</vt:lpstr>
      <vt:lpstr>Scenario Step 7b Business Income</vt:lpstr>
      <vt:lpstr>TSO - Schedule C Menu Federal Section&gt;Income&gt;Profit or Loss from a Business</vt:lpstr>
      <vt:lpstr>TSO – Entering Basic Information About Your Business Federal Section&gt;Income&gt;Profit or Loss from a Business&gt;Basic Information About  Your Business</vt:lpstr>
      <vt:lpstr>Schedule C Business Codes - NAICS Search Tool  TP4F Preparer Page – left column</vt:lpstr>
      <vt:lpstr>TSO – Entering Answers to Questions About the Operation of Your Business Federal Section&gt;Income&gt;Profit or Loss from a Business&gt;Questions About Operation of  Business</vt:lpstr>
      <vt:lpstr>TSO – Entering Income Federal Section&gt;Income&gt;Profit or Loss from a Business&gt;Income</vt:lpstr>
      <vt:lpstr>TSO - Student Activity Federal Section&gt;Income&gt;Profit or Loss from a Business</vt:lpstr>
      <vt:lpstr> </vt:lpstr>
      <vt:lpstr>Allowable Business Expenses  </vt:lpstr>
      <vt:lpstr>Allowable Business Expenses                         cont’d</vt:lpstr>
      <vt:lpstr>TSO - Entering Expenses Federal Section&gt;Income&gt;Profit or Loss from a Business&gt;General or Other Expenses</vt:lpstr>
      <vt:lpstr>TSO - Entering Expenses Federal Section&gt;Income&gt;Profit or Loss from a Business&gt;General Expenses</vt:lpstr>
      <vt:lpstr>TSO – Entering Expenses Federal Section&gt;Income&gt;Profit or Loss from a Business&gt;Other Expenses</vt:lpstr>
      <vt:lpstr>TSO - Student Activity Federal Section&gt;Income&gt;Profit or Loss from a Business&gt;Other Expenses</vt:lpstr>
      <vt:lpstr> </vt:lpstr>
      <vt:lpstr>Car and Truck Business Expenses</vt:lpstr>
      <vt:lpstr>Car and Truck Mileage Breakdown </vt:lpstr>
      <vt:lpstr>TSO – Entering Car and Truck Expenses Federal Section&gt;Income&gt;Profit or Loss from a Business&gt;Car and Truck Expenses</vt:lpstr>
      <vt:lpstr>TSO - Student Activity Federal Section&gt;Income&gt;Profit or Loss from a Business&gt;Car and Truck Expenses</vt:lpstr>
      <vt:lpstr>Self-Employment Taxes</vt:lpstr>
      <vt:lpstr>Self-Employment Taxes                                 </vt:lpstr>
      <vt:lpstr>Qualified Business Income (QBI)</vt:lpstr>
      <vt:lpstr>Section 199A Dividends on Form 1099-DIV</vt:lpstr>
      <vt:lpstr>Qualified Business Income (QBI)</vt:lpstr>
      <vt:lpstr>TSO – Schedule C</vt:lpstr>
      <vt:lpstr>TSO - Calculation of Self-Employment Tax and Adjustment for ½ of Self-Employment Tax on Schedule SE</vt:lpstr>
      <vt:lpstr>TSO – Schedule 1</vt:lpstr>
      <vt:lpstr>TSO – Schedule 2, Part II</vt:lpstr>
      <vt:lpstr>TSO - Business Income and QBI on Federal 1040</vt:lpstr>
      <vt:lpstr>TSO - Business Income on NJ 1040</vt:lpstr>
      <vt:lpstr>Self-Employed Health Insurance Deduction</vt:lpstr>
      <vt:lpstr>Self-Employed Health Insurance Deduction                                             </vt:lpstr>
      <vt:lpstr>Self-Employed Health Insurance Deduction    </vt:lpstr>
      <vt:lpstr>Self-Employed Health Insurance Deduction     </vt:lpstr>
      <vt:lpstr>TSO – Entering Self-Employed Health Insurance Federal Section&gt;Income&gt;Profit or Loss From a Business&gt;General Expenses</vt:lpstr>
      <vt:lpstr>TSO – Self-Employed Health Insurance on Schedule 1, Part II</vt:lpstr>
      <vt:lpstr>Adjustments to Income</vt:lpstr>
      <vt:lpstr>Scenario Step 8 Educator Expenses</vt:lpstr>
      <vt:lpstr>Educator Expenses</vt:lpstr>
      <vt:lpstr>Educator Expenses on Pub 4012 Page E-3</vt:lpstr>
      <vt:lpstr>TSO – Entering Educator Expenses Federal Section&gt;Deductions&gt;Adjustments&gt;Educator Expenses</vt:lpstr>
      <vt:lpstr>TSO - Student Activity Federal Section&gt;Deductions&gt;Adjustments&gt;Educator Expenses</vt:lpstr>
      <vt:lpstr>TSO – Educator Expenses on Schedule 1, Part II</vt:lpstr>
      <vt:lpstr>TSO – Educator Expenses on Federal 1040</vt:lpstr>
      <vt:lpstr>Scenario Step 9 Jury Duty Repayment To Employer</vt:lpstr>
      <vt:lpstr>Jury Duty Repayment to Employer</vt:lpstr>
      <vt:lpstr>Jury Duty Repayment to Employer on NJ Return</vt:lpstr>
      <vt:lpstr>Jury Duty Repaid to Employer on NJ Checklist</vt:lpstr>
      <vt:lpstr>TSO – Entering Jury Duty Repayment to Employer Federal Section&gt;Deductions&gt;Adjustments&gt;Other Adjustments</vt:lpstr>
      <vt:lpstr>TSO - Student Activity Federal Section&gt;Deductions&gt;Adjustments&gt;Other Adjustments</vt:lpstr>
      <vt:lpstr>TSO – Jury Duty Repayment on Schedule 1, Part II</vt:lpstr>
      <vt:lpstr>TSO – Jury Duty Repayment on Federal 1040</vt:lpstr>
      <vt:lpstr>Deductions</vt:lpstr>
      <vt:lpstr>Standard Deduction – Pub 4012 Page F-1</vt:lpstr>
      <vt:lpstr>Itemized Deductions for Caldwell</vt:lpstr>
      <vt:lpstr>TSO – Entering Medical Expenses on Schedule A Federal Section&gt;Deductions&gt;Itemized Deductions&gt;Medical and Dental Expenses</vt:lpstr>
      <vt:lpstr>TSO - Student Activity Federal Section&gt;Deductions&gt;Itemized Deductions&gt;Medical and Dental Expenses</vt:lpstr>
      <vt:lpstr>TSO – Medical Expenses on NJ 1040</vt:lpstr>
      <vt:lpstr>Credits</vt:lpstr>
      <vt:lpstr>Scenario Step 11 Credit For Other Dependents</vt:lpstr>
      <vt:lpstr>Credit for Other Dependents</vt:lpstr>
      <vt:lpstr>TSO – Credit for Other Dependents</vt:lpstr>
      <vt:lpstr>TSO – Credit for Other Dependents on Federal 1040 Page 1</vt:lpstr>
      <vt:lpstr>TSO – Credit for Other Dependents on Federal 1040 Page 2</vt:lpstr>
      <vt:lpstr>Scenario Step 12 Education Expenses</vt:lpstr>
      <vt:lpstr>Tuition Statement - Form 1098-T</vt:lpstr>
      <vt:lpstr>Ways to Claim Education Expenses</vt:lpstr>
      <vt:lpstr>Ways to Claim Education Expenses               </vt:lpstr>
      <vt:lpstr>Ways to Claim Education Expenses               </vt:lpstr>
      <vt:lpstr>Education Credits Overview – Pub 4012, Tab J</vt:lpstr>
      <vt:lpstr>Education Credits Overview – Pub 4012, Tab J</vt:lpstr>
      <vt:lpstr>General Requirements for Claiming Education Expenses</vt:lpstr>
      <vt:lpstr>Qualified Expenses</vt:lpstr>
      <vt:lpstr>Adjustment To Qualified Expenses</vt:lpstr>
      <vt:lpstr>Non-Qualified Expenses</vt:lpstr>
      <vt:lpstr>Who Can Claim Credit/Deduction?</vt:lpstr>
      <vt:lpstr>American Opportunity Credit (AOC)</vt:lpstr>
      <vt:lpstr>AOC Specific Requirements</vt:lpstr>
      <vt:lpstr>Special Rules for Student Under Age 24 Claiming AOC - Pub 4012 Page J-9</vt:lpstr>
      <vt:lpstr>Lifetime Learning Credit (LLC) Specific Requirements</vt:lpstr>
      <vt:lpstr>Comparing AOC and LLC – Pub 4012 Page J-4</vt:lpstr>
      <vt:lpstr>Tuition and Fees Deduction Requirements – Pub 4012 Page Ext-6</vt:lpstr>
      <vt:lpstr>TSO – Entering Education Expenses for Tuition and Fees Deduction Federal Section&gt;Deductions&gt;Credits Menu&gt;Education Credits Form 1098-T</vt:lpstr>
      <vt:lpstr>TSO – Tuition and Fees Education Expenses on Schedule 1, Part II</vt:lpstr>
      <vt:lpstr>TSO – Entering Education Expenses for LLC Federal Section&gt;Deductions&gt;Credits Menu&gt;Education Credits Form 1098-T</vt:lpstr>
      <vt:lpstr>TSO – Entering Education Expenses for LLC Federal Section&gt;Deductions&gt;Credits Menu&gt;Education Credits Form 1098-T</vt:lpstr>
      <vt:lpstr>TSO – LLC Education Credits on Form 8863</vt:lpstr>
      <vt:lpstr>TSO – Entering Education Expenses for AOC Federal Section&gt;Deductions&gt;Credits Menu&gt;Education Credits Form 1098-T</vt:lpstr>
      <vt:lpstr>TSO – AOC Education Credits on Form 8863</vt:lpstr>
      <vt:lpstr>TSO – Entering Education Expenses as a Business Expense</vt:lpstr>
      <vt:lpstr>Summary - Choosing Best Method to Claim Education Expenses</vt:lpstr>
      <vt:lpstr>TSO - Student Activity Federal Section&gt;Deductions&gt;Credits Menu&gt;Education Credits Form 1098-T</vt:lpstr>
      <vt:lpstr>TSO – Nonrefundable AOC on Schedule 3, Part I</vt:lpstr>
      <vt:lpstr> TSO - AOC on Federal 1040</vt:lpstr>
      <vt:lpstr>Payments and Estimates</vt:lpstr>
      <vt:lpstr>Scenario Step 13 Estimated Tax Paid</vt:lpstr>
      <vt:lpstr>Estimated Tax Payments</vt:lpstr>
      <vt:lpstr>Estimated Tax Payments                                  cont’d</vt:lpstr>
      <vt:lpstr>How Do Estimated Taxes Impact Returns?</vt:lpstr>
      <vt:lpstr>TSO – Federal Estimated Tax Payments Federal Section&gt;Payments and Estimates&gt;Federal Estimated Tax Payments</vt:lpstr>
      <vt:lpstr>TSO – State Estimated Tax Payments Federal Section&gt;Payments and Estimates&gt;State Estimated Payments</vt:lpstr>
      <vt:lpstr>TSO - Student Activity Federal Section&gt;Payments and Estimates&gt;Federal Estimated Tax Payments Federal Section&gt;Payments and Estimates&gt;State Estimated Payments</vt:lpstr>
      <vt:lpstr>TSO – Federal Estimated Tax Payments on Schedule 3, Part II</vt:lpstr>
      <vt:lpstr>TSO – NJ Estimated Tax Payments on Schedule A</vt:lpstr>
      <vt:lpstr>TSO – NJ Estimated Tax Payments on NJ 1040</vt:lpstr>
      <vt:lpstr>Federal Health Insurance</vt:lpstr>
      <vt:lpstr>Scenario Step 14 Health Insurance (Federal)</vt:lpstr>
      <vt:lpstr>TSO – Entering Federal Health Insurance Info Health Insurance section</vt:lpstr>
      <vt:lpstr>TSO - Student Activity Health Insurance section</vt:lpstr>
      <vt:lpstr>State Section</vt:lpstr>
      <vt:lpstr>Scenario Step 15 NJ Return</vt:lpstr>
      <vt:lpstr>Scenario Step 15a NJ Property Tax Credit Or Deduction</vt:lpstr>
      <vt:lpstr>NJ Property Tax Credit or Deduction</vt:lpstr>
      <vt:lpstr>Scratch Pad for Caldwell Rent </vt:lpstr>
      <vt:lpstr>NJ Checklist – Property Tax Information</vt:lpstr>
      <vt:lpstr>TSO – Entering Property Tax Credit/Deduction State Section&gt;NJ&gt;Credits&gt;Property Tax Credit/Deduction</vt:lpstr>
      <vt:lpstr>TSO - Student Activity State Section&gt;NJ&gt;Credits&gt;Property Tax Credit/Deduction</vt:lpstr>
      <vt:lpstr>TSO – Property Tax Deduction on NJ 1040</vt:lpstr>
      <vt:lpstr>Scenario Step 15b NJ Health Insurance</vt:lpstr>
      <vt:lpstr>TSO – Entering NJ Health Care Coverage State Section&gt;Tax&gt;Health Care Coverage (Sch NJ-HCC)</vt:lpstr>
      <vt:lpstr>TSO - Student Activity State Section&gt;Tax&gt;Health Care Coverage (Sch NJ-HCC)</vt:lpstr>
      <vt:lpstr>Scenario Step 15c NJ Basic Information</vt:lpstr>
      <vt:lpstr>NJ Checklist – Basic Information Section</vt:lpstr>
      <vt:lpstr>TSO – Entering NJ Basic Information Section State Section&gt;NJ&gt;Basic Information</vt:lpstr>
      <vt:lpstr>TSO – Entering NJ Basic Information Section State Section&gt;NJ&gt;Basic Information                                               </vt:lpstr>
      <vt:lpstr>TSO - Student Activity State Section&gt;NJ&gt;Basic Information</vt:lpstr>
      <vt:lpstr>TSO – NJ 1040</vt:lpstr>
      <vt:lpstr>Scenario Step 15d NJ Income Subject To Tax</vt:lpstr>
      <vt:lpstr>NJ Checklist – Income Subject to Taxes Section</vt:lpstr>
      <vt:lpstr>TSO – Entering NJ Income Subject to Tax Info State Section&gt;NJ&gt;Income Subject to Tax</vt:lpstr>
      <vt:lpstr>TSO – Jury Duty Pay on NJ 1040</vt:lpstr>
      <vt:lpstr>TSO - Student Activity State Section&gt;NJ&gt;Income Subject to Tax</vt:lpstr>
      <vt:lpstr>Scenario Step 15e NJ Subtractions From Income</vt:lpstr>
      <vt:lpstr>NJ Checklist – Subtraction from Income Section</vt:lpstr>
      <vt:lpstr>TSO – Entering NJ Subtractions From Income Info State Section&gt;NJ&gt;Subtractions From Income</vt:lpstr>
      <vt:lpstr>TSO - Student Activity State Section&gt;NJ&gt;Subtractions From Income</vt:lpstr>
      <vt:lpstr>TSO – Medical Expenses on NJ 1040</vt:lpstr>
      <vt:lpstr>Scenario Step 15f NJ Use Tax</vt:lpstr>
      <vt:lpstr>NJ Use Tax</vt:lpstr>
      <vt:lpstr>NJ Checklist – Use Tax</vt:lpstr>
      <vt:lpstr>TSO – Entering NJ Use Tax State Section&gt;NJ&gt;Tax&gt;Use Tax Due on Out-of-State Purchases</vt:lpstr>
      <vt:lpstr>TSO - Student Activity State Section&gt;NJ&gt;Tax&gt;Use Tax Due on Out-of-State Purchases</vt:lpstr>
      <vt:lpstr>TSO – Use Tax on NJ 1040</vt:lpstr>
      <vt:lpstr>Scenario Step 15g NJ Estimated Payment Vouchers</vt:lpstr>
      <vt:lpstr>NJ Checklist – Miscellaneous Forms Section</vt:lpstr>
      <vt:lpstr>TSO – Entering NJ Estimated Tax Payment Vouchers State Section&gt;NJ&gt;Miscellaneous Forms&gt;Estimated Payment Vouchers,  Form NJ-1040-ES</vt:lpstr>
      <vt:lpstr>TSO - Student Activity State Section&gt;NJ&gt;Miscellaneous Forms&gt;Estimated Payment Vouchers,  Form NJ-1040-ES</vt:lpstr>
      <vt:lpstr>TSO – NJ Estimated Tax Voucher</vt:lpstr>
      <vt:lpstr>Scenario Step 16 E-file Section</vt:lpstr>
      <vt:lpstr>TSO – Completing Caldwell E-File Section</vt:lpstr>
      <vt:lpstr>TSO – Federal Return Type E-file Section&gt;Return Type</vt:lpstr>
      <vt:lpstr>TSO – State Return Type E-file Section&gt;State Return(s)</vt:lpstr>
      <vt:lpstr>Final Steps</vt:lpstr>
      <vt:lpstr>Final Steps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Single Working Parent</dc:title>
  <dc:creator/>
  <cp:lastModifiedBy/>
  <cp:revision>15</cp:revision>
  <dcterms:created xsi:type="dcterms:W3CDTF">2013-12-18T19:18:28Z</dcterms:created>
  <dcterms:modified xsi:type="dcterms:W3CDTF">2020-11-23T16:05:41Z</dcterms:modified>
</cp:coreProperties>
</file>